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7" r:id="rId2"/>
  </p:sldMasterIdLst>
  <p:sldIdLst>
    <p:sldId id="256" r:id="rId3"/>
    <p:sldId id="279" r:id="rId4"/>
    <p:sldId id="303" r:id="rId5"/>
    <p:sldId id="383" r:id="rId6"/>
    <p:sldId id="387" r:id="rId7"/>
    <p:sldId id="388" r:id="rId8"/>
    <p:sldId id="304" r:id="rId9"/>
    <p:sldId id="372" r:id="rId10"/>
    <p:sldId id="285" r:id="rId11"/>
    <p:sldId id="386" r:id="rId12"/>
    <p:sldId id="384" r:id="rId13"/>
    <p:sldId id="385" r:id="rId14"/>
    <p:sldId id="380" r:id="rId15"/>
    <p:sldId id="268" r:id="rId16"/>
    <p:sldId id="389" r:id="rId17"/>
    <p:sldId id="257" r:id="rId18"/>
    <p:sldId id="352" r:id="rId19"/>
    <p:sldId id="353" r:id="rId20"/>
    <p:sldId id="259" r:id="rId21"/>
    <p:sldId id="263" r:id="rId22"/>
    <p:sldId id="390" r:id="rId23"/>
    <p:sldId id="302" r:id="rId24"/>
    <p:sldId id="354" r:id="rId25"/>
    <p:sldId id="264" r:id="rId26"/>
    <p:sldId id="290" r:id="rId27"/>
    <p:sldId id="305" r:id="rId28"/>
    <p:sldId id="306" r:id="rId29"/>
    <p:sldId id="309" r:id="rId30"/>
    <p:sldId id="272" r:id="rId31"/>
    <p:sldId id="393" r:id="rId32"/>
    <p:sldId id="396" r:id="rId33"/>
    <p:sldId id="395" r:id="rId34"/>
    <p:sldId id="397" r:id="rId35"/>
    <p:sldId id="288" r:id="rId36"/>
    <p:sldId id="391" r:id="rId37"/>
    <p:sldId id="394" r:id="rId38"/>
    <p:sldId id="399" r:id="rId39"/>
    <p:sldId id="289" r:id="rId40"/>
    <p:sldId id="400" r:id="rId41"/>
    <p:sldId id="401" r:id="rId42"/>
    <p:sldId id="276" r:id="rId43"/>
    <p:sldId id="351" r:id="rId44"/>
    <p:sldId id="284" r:id="rId45"/>
  </p:sldIdLst>
  <p:sldSz cx="12192000" cy="6858000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4A5045-028E-43B9-86AD-9313A3D652DD}" v="1" dt="2019-10-07T15:35:13.4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>
      <p:cViewPr varScale="1">
        <p:scale>
          <a:sx n="77" d="100"/>
          <a:sy n="77" d="100"/>
        </p:scale>
        <p:origin x="81" y="56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microsoft.com/office/2015/10/relationships/revisionInfo" Target="revisionInfo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providerId="Windows Live" clId="Web-{214A5045-028E-43B9-86AD-9313A3D652DD}"/>
    <pc:docChg chg="delSld">
      <pc:chgData name="Guest User" userId="" providerId="Windows Live" clId="Web-{214A5045-028E-43B9-86AD-9313A3D652DD}" dt="2019-10-07T15:35:13.499" v="0"/>
      <pc:docMkLst>
        <pc:docMk/>
      </pc:docMkLst>
      <pc:sldChg chg="del">
        <pc:chgData name="Guest User" userId="" providerId="Windows Live" clId="Web-{214A5045-028E-43B9-86AD-9313A3D652DD}" dt="2019-10-07T15:35:13.499" v="0"/>
        <pc:sldMkLst>
          <pc:docMk/>
          <pc:sldMk cId="1956221649" sldId="376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hris\Desktop\TSXVSTREB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hris\Desktop\TSXVSTREB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v>TREB 20%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noFill/>
              </a:ln>
              <a:effectLst/>
            </c:spPr>
          </c:marker>
          <c:cat>
            <c:numRef>
              <c:f>TrebData!$A$13:$A$34</c:f>
              <c:numCache>
                <c:formatCode>General</c:formatCode>
                <c:ptCount val="22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  <c:pt idx="17">
                  <c:v>2014</c:v>
                </c:pt>
                <c:pt idx="18">
                  <c:v>2015</c:v>
                </c:pt>
                <c:pt idx="19">
                  <c:v>2016</c:v>
                </c:pt>
                <c:pt idx="20">
                  <c:v>2017</c:v>
                </c:pt>
                <c:pt idx="21">
                  <c:v>2018</c:v>
                </c:pt>
              </c:numCache>
            </c:numRef>
          </c:cat>
          <c:val>
            <c:numRef>
              <c:f>TrebData!$H$13:$H$34</c:f>
              <c:numCache>
                <c:formatCode>"$"#,##0</c:formatCode>
                <c:ptCount val="22"/>
                <c:pt idx="0">
                  <c:v>263935</c:v>
                </c:pt>
                <c:pt idx="1">
                  <c:v>291475</c:v>
                </c:pt>
                <c:pt idx="2">
                  <c:v>349260</c:v>
                </c:pt>
                <c:pt idx="3">
                  <c:v>423675</c:v>
                </c:pt>
                <c:pt idx="4">
                  <c:v>464940</c:v>
                </c:pt>
                <c:pt idx="5">
                  <c:v>583555</c:v>
                </c:pt>
                <c:pt idx="6">
                  <c:v>672735</c:v>
                </c:pt>
                <c:pt idx="7">
                  <c:v>783555</c:v>
                </c:pt>
                <c:pt idx="8">
                  <c:v>886935</c:v>
                </c:pt>
                <c:pt idx="9">
                  <c:v>967105</c:v>
                </c:pt>
                <c:pt idx="10">
                  <c:v>1088580</c:v>
                </c:pt>
                <c:pt idx="11">
                  <c:v>1104135</c:v>
                </c:pt>
                <c:pt idx="12">
                  <c:v>1184700</c:v>
                </c:pt>
                <c:pt idx="13">
                  <c:v>1363780</c:v>
                </c:pt>
                <c:pt idx="14">
                  <c:v>1532470</c:v>
                </c:pt>
                <c:pt idx="15">
                  <c:v>1693050</c:v>
                </c:pt>
                <c:pt idx="16">
                  <c:v>1822190</c:v>
                </c:pt>
                <c:pt idx="17">
                  <c:v>2040520</c:v>
                </c:pt>
                <c:pt idx="18">
                  <c:v>2318005</c:v>
                </c:pt>
                <c:pt idx="19">
                  <c:v>2856585</c:v>
                </c:pt>
                <c:pt idx="20">
                  <c:v>3321035</c:v>
                </c:pt>
                <c:pt idx="21">
                  <c:v>3143375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D36-4CD6-9EFC-657012E094AD}"/>
            </c:ext>
          </c:extLst>
        </c:ser>
        <c:ser>
          <c:idx val="0"/>
          <c:order val="1"/>
          <c:tx>
            <c:v>TREB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noFill/>
              </a:ln>
              <a:effectLst/>
            </c:spPr>
          </c:marker>
          <c:cat>
            <c:numRef>
              <c:f>TrebData!$A$13:$A$34</c:f>
              <c:numCache>
                <c:formatCode>General</c:formatCode>
                <c:ptCount val="22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  <c:pt idx="17">
                  <c:v>2014</c:v>
                </c:pt>
                <c:pt idx="18">
                  <c:v>2015</c:v>
                </c:pt>
                <c:pt idx="19">
                  <c:v>2016</c:v>
                </c:pt>
                <c:pt idx="20">
                  <c:v>2017</c:v>
                </c:pt>
                <c:pt idx="21">
                  <c:v>2018</c:v>
                </c:pt>
              </c:numCache>
            </c:numRef>
          </c:cat>
          <c:val>
            <c:numRef>
              <c:f>TrebData!$B$13:$B$34</c:f>
              <c:numCache>
                <c:formatCode>"$"#,##0</c:formatCode>
                <c:ptCount val="22"/>
                <c:pt idx="0">
                  <c:v>198150</c:v>
                </c:pt>
                <c:pt idx="1">
                  <c:v>211307</c:v>
                </c:pt>
                <c:pt idx="2">
                  <c:v>216815</c:v>
                </c:pt>
                <c:pt idx="3">
                  <c:v>228372</c:v>
                </c:pt>
                <c:pt idx="4">
                  <c:v>243255</c:v>
                </c:pt>
                <c:pt idx="5">
                  <c:v>251508</c:v>
                </c:pt>
                <c:pt idx="6">
                  <c:v>275231</c:v>
                </c:pt>
                <c:pt idx="7">
                  <c:v>293067</c:v>
                </c:pt>
                <c:pt idx="8">
                  <c:v>315231</c:v>
                </c:pt>
                <c:pt idx="9">
                  <c:v>335907</c:v>
                </c:pt>
                <c:pt idx="10">
                  <c:v>351941</c:v>
                </c:pt>
                <c:pt idx="11">
                  <c:v>376236</c:v>
                </c:pt>
                <c:pt idx="12">
                  <c:v>379347</c:v>
                </c:pt>
                <c:pt idx="13">
                  <c:v>395460</c:v>
                </c:pt>
                <c:pt idx="14">
                  <c:v>431276</c:v>
                </c:pt>
                <c:pt idx="15">
                  <c:v>465014</c:v>
                </c:pt>
                <c:pt idx="16">
                  <c:v>497130</c:v>
                </c:pt>
                <c:pt idx="17">
                  <c:v>522958</c:v>
                </c:pt>
                <c:pt idx="18">
                  <c:v>566624</c:v>
                </c:pt>
                <c:pt idx="19">
                  <c:v>622121</c:v>
                </c:pt>
                <c:pt idx="20">
                  <c:v>729837</c:v>
                </c:pt>
                <c:pt idx="21">
                  <c:v>822727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D36-4CD6-9EFC-657012E094AD}"/>
            </c:ext>
          </c:extLst>
        </c:ser>
        <c:ser>
          <c:idx val="2"/>
          <c:order val="2"/>
          <c:tx>
            <c:v>TSX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TrebData!$A$13:$A$34</c:f>
              <c:numCache>
                <c:formatCode>General</c:formatCode>
                <c:ptCount val="22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  <c:pt idx="17">
                  <c:v>2014</c:v>
                </c:pt>
                <c:pt idx="18">
                  <c:v>2015</c:v>
                </c:pt>
                <c:pt idx="19">
                  <c:v>2016</c:v>
                </c:pt>
                <c:pt idx="20">
                  <c:v>2017</c:v>
                </c:pt>
                <c:pt idx="21">
                  <c:v>2018</c:v>
                </c:pt>
              </c:numCache>
            </c:numRef>
          </c:cat>
          <c:val>
            <c:numRef>
              <c:f>TrebData!$P$13:$P$34</c:f>
              <c:numCache>
                <c:formatCode>"$"#,##0.00</c:formatCode>
                <c:ptCount val="22"/>
                <c:pt idx="0">
                  <c:v>223972.88962600153</c:v>
                </c:pt>
                <c:pt idx="1">
                  <c:v>216835.24648938843</c:v>
                </c:pt>
                <c:pt idx="2">
                  <c:v>281284.98801254592</c:v>
                </c:pt>
                <c:pt idx="3">
                  <c:v>298667.07136626611</c:v>
                </c:pt>
                <c:pt idx="4">
                  <c:v>257035.72303497707</c:v>
                </c:pt>
                <c:pt idx="5">
                  <c:v>221134.54816324534</c:v>
                </c:pt>
                <c:pt idx="6">
                  <c:v>274837.37276511168</c:v>
                </c:pt>
                <c:pt idx="7">
                  <c:v>309130.15414128156</c:v>
                </c:pt>
                <c:pt idx="8">
                  <c:v>376849.50455793209</c:v>
                </c:pt>
                <c:pt idx="9">
                  <c:v>431547.92172470869</c:v>
                </c:pt>
                <c:pt idx="10">
                  <c:v>462461.10429675574</c:v>
                </c:pt>
                <c:pt idx="11">
                  <c:v>300473.04552195623</c:v>
                </c:pt>
                <c:pt idx="12">
                  <c:v>392691.0605311598</c:v>
                </c:pt>
                <c:pt idx="13">
                  <c:v>449428.13567672169</c:v>
                </c:pt>
                <c:pt idx="14">
                  <c:v>399677.5929090961</c:v>
                </c:pt>
                <c:pt idx="15">
                  <c:v>415672.59985186509</c:v>
                </c:pt>
                <c:pt idx="16">
                  <c:v>455389.99001186085</c:v>
                </c:pt>
                <c:pt idx="17">
                  <c:v>489185.64373725111</c:v>
                </c:pt>
                <c:pt idx="18">
                  <c:v>434943.2333732071</c:v>
                </c:pt>
                <c:pt idx="19">
                  <c:v>511088.3458494388</c:v>
                </c:pt>
                <c:pt idx="20">
                  <c:v>541896.88756426051</c:v>
                </c:pt>
                <c:pt idx="21">
                  <c:v>478835.89403124322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D36-4CD6-9EFC-657012E094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5922248"/>
        <c:axId val="265092752"/>
      </c:lineChart>
      <c:catAx>
        <c:axId val="265922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27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5092752"/>
        <c:crosses val="autoZero"/>
        <c:auto val="1"/>
        <c:lblAlgn val="ctr"/>
        <c:lblOffset val="100"/>
        <c:tickMarkSkip val="1"/>
        <c:noMultiLvlLbl val="0"/>
      </c:catAx>
      <c:valAx>
        <c:axId val="265092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592224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v>TREB 20%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noFill/>
              </a:ln>
              <a:effectLst/>
            </c:spPr>
          </c:marker>
          <c:cat>
            <c:numRef>
              <c:f>TrebData!$A$13:$A$34</c:f>
              <c:numCache>
                <c:formatCode>General</c:formatCode>
                <c:ptCount val="22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  <c:pt idx="17">
                  <c:v>2014</c:v>
                </c:pt>
                <c:pt idx="18">
                  <c:v>2015</c:v>
                </c:pt>
                <c:pt idx="19">
                  <c:v>2016</c:v>
                </c:pt>
                <c:pt idx="20">
                  <c:v>2017</c:v>
                </c:pt>
                <c:pt idx="21">
                  <c:v>2018</c:v>
                </c:pt>
              </c:numCache>
            </c:numRef>
          </c:cat>
          <c:val>
            <c:numRef>
              <c:f>TrebData!$G$13:$G$34</c:f>
              <c:numCache>
                <c:formatCode>0%</c:formatCode>
                <c:ptCount val="22"/>
                <c:pt idx="0">
                  <c:v>0.33199596265455461</c:v>
                </c:pt>
                <c:pt idx="1">
                  <c:v>0.13033169748280937</c:v>
                </c:pt>
                <c:pt idx="2">
                  <c:v>0.26651753799322003</c:v>
                </c:pt>
                <c:pt idx="3">
                  <c:v>0.32584992906310756</c:v>
                </c:pt>
                <c:pt idx="4">
                  <c:v>0.16963680088795707</c:v>
                </c:pt>
                <c:pt idx="5">
                  <c:v>0.47161521701098963</c:v>
                </c:pt>
                <c:pt idx="6">
                  <c:v>0.32401873335489095</c:v>
                </c:pt>
                <c:pt idx="7">
                  <c:v>0.37813878737626549</c:v>
                </c:pt>
                <c:pt idx="8">
                  <c:v>0.32794997953881438</c:v>
                </c:pt>
                <c:pt idx="9">
                  <c:v>0.238667250161503</c:v>
                </c:pt>
                <c:pt idx="10">
                  <c:v>0.34515728488581893</c:v>
                </c:pt>
                <c:pt idx="11">
                  <c:v>4.1343731062418274E-2</c:v>
                </c:pt>
                <c:pt idx="12">
                  <c:v>0.21237811291508826</c:v>
                </c:pt>
                <c:pt idx="13">
                  <c:v>0.4528397309462398</c:v>
                </c:pt>
                <c:pt idx="14">
                  <c:v>0.39114163551878606</c:v>
                </c:pt>
                <c:pt idx="15">
                  <c:v>0.34532293651373935</c:v>
                </c:pt>
                <c:pt idx="16">
                  <c:v>0.2597710860338342</c:v>
                </c:pt>
                <c:pt idx="17">
                  <c:v>0.41749050592973047</c:v>
                </c:pt>
                <c:pt idx="18">
                  <c:v>0.48971628452024624</c:v>
                </c:pt>
                <c:pt idx="19">
                  <c:v>0.86571583341504299</c:v>
                </c:pt>
                <c:pt idx="20">
                  <c:v>0.63637497139772303</c:v>
                </c:pt>
                <c:pt idx="21">
                  <c:v>-0.21594040307416673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9D7-4D89-BE09-0A25688DBABD}"/>
            </c:ext>
          </c:extLst>
        </c:ser>
        <c:ser>
          <c:idx val="0"/>
          <c:order val="1"/>
          <c:tx>
            <c:v>TREB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noFill/>
              </a:ln>
              <a:effectLst/>
            </c:spPr>
          </c:marker>
          <c:cat>
            <c:numRef>
              <c:f>TrebData!$A$13:$A$34</c:f>
              <c:numCache>
                <c:formatCode>General</c:formatCode>
                <c:ptCount val="22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  <c:pt idx="17">
                  <c:v>2014</c:v>
                </c:pt>
                <c:pt idx="18">
                  <c:v>2015</c:v>
                </c:pt>
                <c:pt idx="19">
                  <c:v>2016</c:v>
                </c:pt>
                <c:pt idx="20">
                  <c:v>2017</c:v>
                </c:pt>
                <c:pt idx="21">
                  <c:v>2018</c:v>
                </c:pt>
              </c:numCache>
            </c:numRef>
          </c:cat>
          <c:val>
            <c:numRef>
              <c:f>TrebData!$F$13:$F$34</c:f>
              <c:numCache>
                <c:formatCode>0%</c:formatCode>
                <c:ptCount val="22"/>
                <c:pt idx="0">
                  <c:v>6.6399192530910922E-2</c:v>
                </c:pt>
                <c:pt idx="1">
                  <c:v>2.6066339496561876E-2</c:v>
                </c:pt>
                <c:pt idx="2">
                  <c:v>5.3303507598644002E-2</c:v>
                </c:pt>
                <c:pt idx="3">
                  <c:v>6.5169985812621511E-2</c:v>
                </c:pt>
                <c:pt idx="4">
                  <c:v>3.3927360177591417E-2</c:v>
                </c:pt>
                <c:pt idx="5">
                  <c:v>9.4323043402197937E-2</c:v>
                </c:pt>
                <c:pt idx="6">
                  <c:v>6.4803746670978199E-2</c:v>
                </c:pt>
                <c:pt idx="7">
                  <c:v>7.5627757475253105E-2</c:v>
                </c:pt>
                <c:pt idx="8">
                  <c:v>6.5589995907762877E-2</c:v>
                </c:pt>
                <c:pt idx="9">
                  <c:v>4.773345003230061E-2</c:v>
                </c:pt>
                <c:pt idx="10">
                  <c:v>6.9031456977163785E-2</c:v>
                </c:pt>
                <c:pt idx="11">
                  <c:v>8.2687462124836544E-3</c:v>
                </c:pt>
                <c:pt idx="12">
                  <c:v>4.247562258301766E-2</c:v>
                </c:pt>
                <c:pt idx="13">
                  <c:v>9.0567946189247961E-2</c:v>
                </c:pt>
                <c:pt idx="14">
                  <c:v>7.8228327103757225E-2</c:v>
                </c:pt>
                <c:pt idx="15">
                  <c:v>6.9064587302747879E-2</c:v>
                </c:pt>
                <c:pt idx="16">
                  <c:v>5.1954217206766844E-2</c:v>
                </c:pt>
                <c:pt idx="17">
                  <c:v>8.3498101185946097E-2</c:v>
                </c:pt>
                <c:pt idx="18">
                  <c:v>9.7943256904049245E-2</c:v>
                </c:pt>
                <c:pt idx="19">
                  <c:v>0.17314316668300861</c:v>
                </c:pt>
                <c:pt idx="20">
                  <c:v>0.12727499427954461</c:v>
                </c:pt>
                <c:pt idx="21">
                  <c:v>-4.3188080614833355E-2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9D7-4D89-BE09-0A25688DBABD}"/>
            </c:ext>
          </c:extLst>
        </c:ser>
        <c:ser>
          <c:idx val="2"/>
          <c:order val="2"/>
          <c:tx>
            <c:v>TSX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noFill/>
              </a:ln>
              <a:effectLst/>
            </c:spPr>
          </c:marker>
          <c:cat>
            <c:numRef>
              <c:f>TrebData!$A$13:$A$34</c:f>
              <c:numCache>
                <c:formatCode>General</c:formatCode>
                <c:ptCount val="22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  <c:pt idx="17">
                  <c:v>2014</c:v>
                </c:pt>
                <c:pt idx="18">
                  <c:v>2015</c:v>
                </c:pt>
                <c:pt idx="19">
                  <c:v>2016</c:v>
                </c:pt>
                <c:pt idx="20">
                  <c:v>2017</c:v>
                </c:pt>
                <c:pt idx="21">
                  <c:v>2018</c:v>
                </c:pt>
              </c:numCache>
            </c:numRef>
          </c:cat>
          <c:val>
            <c:numRef>
              <c:f>TrebData!$O$13:$O$34</c:f>
              <c:numCache>
                <c:formatCode>0%</c:formatCode>
                <c:ptCount val="22"/>
                <c:pt idx="0">
                  <c:v>0.13031990727227633</c:v>
                </c:pt>
                <c:pt idx="1">
                  <c:v>-3.1868335263842952E-2</c:v>
                </c:pt>
                <c:pt idx="2">
                  <c:v>0.29722908321692776</c:v>
                </c:pt>
                <c:pt idx="3">
                  <c:v>6.1795275590551216E-2</c:v>
                </c:pt>
                <c:pt idx="4">
                  <c:v>-0.13939048633933612</c:v>
                </c:pt>
                <c:pt idx="5">
                  <c:v>-0.13967387275132309</c:v>
                </c:pt>
                <c:pt idx="6">
                  <c:v>0.24285135474273334</c:v>
                </c:pt>
                <c:pt idx="7">
                  <c:v>0.12477481148634761</c:v>
                </c:pt>
                <c:pt idx="8">
                  <c:v>0.21906420162977949</c:v>
                </c:pt>
                <c:pt idx="9">
                  <c:v>0.14514658107602194</c:v>
                </c:pt>
                <c:pt idx="10">
                  <c:v>7.1633255580285396E-2</c:v>
                </c:pt>
                <c:pt idx="11">
                  <c:v>-0.35027390902663613</c:v>
                </c:pt>
                <c:pt idx="12">
                  <c:v>0.30690944290530386</c:v>
                </c:pt>
                <c:pt idx="13">
                  <c:v>0.1444827266218347</c:v>
                </c:pt>
                <c:pt idx="14">
                  <c:v>-0.11069743707236802</c:v>
                </c:pt>
                <c:pt idx="15">
                  <c:v>4.0019774004210799E-2</c:v>
                </c:pt>
                <c:pt idx="16">
                  <c:v>9.5549695058442657E-2</c:v>
                </c:pt>
                <c:pt idx="17">
                  <c:v>7.4212552903304044E-2</c:v>
                </c:pt>
                <c:pt idx="18">
                  <c:v>-0.11088307896700754</c:v>
                </c:pt>
                <c:pt idx="19">
                  <c:v>0.17506908174128258</c:v>
                </c:pt>
                <c:pt idx="20">
                  <c:v>6.0280266542993309E-2</c:v>
                </c:pt>
                <c:pt idx="21">
                  <c:v>-0.1163708354489105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9D7-4D89-BE09-0A25688DBA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88931136"/>
        <c:axId val="588934088"/>
      </c:lineChart>
      <c:catAx>
        <c:axId val="588931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27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8934088"/>
        <c:crosses val="autoZero"/>
        <c:auto val="1"/>
        <c:lblAlgn val="ctr"/>
        <c:lblOffset val="100"/>
        <c:tickMarkSkip val="1"/>
        <c:noMultiLvlLbl val="0"/>
      </c:catAx>
      <c:valAx>
        <c:axId val="588934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8931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FCC525-B98B-A845-8303-6CAC715DE46C}" type="doc">
      <dgm:prSet loTypeId="urn:microsoft.com/office/officeart/2005/8/layout/hierarchy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8969247-C558-F740-A7D4-9AD21698F09A}">
      <dgm:prSet phldrT="[Text]"/>
      <dgm:spPr/>
      <dgm:t>
        <a:bodyPr/>
        <a:lstStyle/>
        <a:p>
          <a:r>
            <a:rPr lang="en-US" dirty="0"/>
            <a:t>Property #1</a:t>
          </a:r>
        </a:p>
        <a:p>
          <a:r>
            <a:rPr lang="en-US" dirty="0"/>
            <a:t>$450,000 Purchase Price </a:t>
          </a:r>
        </a:p>
        <a:p>
          <a:r>
            <a:rPr lang="en-US" dirty="0"/>
            <a:t>$90,000 Down</a:t>
          </a:r>
        </a:p>
      </dgm:t>
    </dgm:pt>
    <dgm:pt modelId="{841E981A-2E4D-C141-A7F8-529BF63DFC87}" type="parTrans" cxnId="{CC5B9C0A-BEA1-844C-8774-1CD04AAF0FEB}">
      <dgm:prSet/>
      <dgm:spPr/>
      <dgm:t>
        <a:bodyPr/>
        <a:lstStyle/>
        <a:p>
          <a:endParaRPr lang="en-US"/>
        </a:p>
      </dgm:t>
    </dgm:pt>
    <dgm:pt modelId="{46281E4C-56E0-584F-906E-AE5F2E9A9C42}" type="sibTrans" cxnId="{CC5B9C0A-BEA1-844C-8774-1CD04AAF0FEB}">
      <dgm:prSet/>
      <dgm:spPr/>
      <dgm:t>
        <a:bodyPr/>
        <a:lstStyle/>
        <a:p>
          <a:endParaRPr lang="en-US"/>
        </a:p>
      </dgm:t>
    </dgm:pt>
    <dgm:pt modelId="{2446F08B-FD8C-AE4C-B0C7-3C47E35C7B3F}">
      <dgm:prSet phldrT="[Text]"/>
      <dgm:spPr/>
      <dgm:t>
        <a:bodyPr/>
        <a:lstStyle/>
        <a:p>
          <a:r>
            <a:rPr lang="en-US" dirty="0"/>
            <a:t>Property #2</a:t>
          </a:r>
        </a:p>
        <a:p>
          <a:r>
            <a:rPr lang="en-US" dirty="0"/>
            <a:t>$580,000 Purchase Price </a:t>
          </a:r>
        </a:p>
        <a:p>
          <a:r>
            <a:rPr lang="en-US" dirty="0"/>
            <a:t>$116,000 Down – Refinance Property # 1 </a:t>
          </a:r>
        </a:p>
      </dgm:t>
    </dgm:pt>
    <dgm:pt modelId="{74FACAC9-AD30-DE4B-9DA9-14E3C71C868A}" type="parTrans" cxnId="{95FD95A7-D6D5-BE4E-A69F-1174BA651F8A}">
      <dgm:prSet/>
      <dgm:spPr/>
      <dgm:t>
        <a:bodyPr/>
        <a:lstStyle/>
        <a:p>
          <a:endParaRPr lang="en-US" dirty="0"/>
        </a:p>
      </dgm:t>
    </dgm:pt>
    <dgm:pt modelId="{ACE1C531-F8AB-0049-9A07-1AB2E41FF7CD}" type="sibTrans" cxnId="{95FD95A7-D6D5-BE4E-A69F-1174BA651F8A}">
      <dgm:prSet/>
      <dgm:spPr/>
      <dgm:t>
        <a:bodyPr/>
        <a:lstStyle/>
        <a:p>
          <a:endParaRPr lang="en-US"/>
        </a:p>
      </dgm:t>
    </dgm:pt>
    <dgm:pt modelId="{7FB22005-E571-7845-8F4D-17688A87DC77}">
      <dgm:prSet phldrT="[Text]"/>
      <dgm:spPr/>
      <dgm:t>
        <a:bodyPr/>
        <a:lstStyle/>
        <a:p>
          <a:r>
            <a:rPr lang="en-US" dirty="0"/>
            <a:t>Property #4</a:t>
          </a:r>
        </a:p>
        <a:p>
          <a:r>
            <a:rPr lang="en-US" dirty="0"/>
            <a:t>$770,000 Purchase Price </a:t>
          </a:r>
        </a:p>
        <a:p>
          <a:r>
            <a:rPr lang="en-US" dirty="0"/>
            <a:t>$154,000 Down – Refinance Property # 1 </a:t>
          </a:r>
        </a:p>
      </dgm:t>
    </dgm:pt>
    <dgm:pt modelId="{D81DE5CE-76F8-AF48-91DE-78250795AE40}" type="parTrans" cxnId="{660ED097-0D49-3948-B26A-18FCFEEE5392}">
      <dgm:prSet/>
      <dgm:spPr/>
      <dgm:t>
        <a:bodyPr/>
        <a:lstStyle/>
        <a:p>
          <a:endParaRPr lang="en-US" dirty="0"/>
        </a:p>
      </dgm:t>
    </dgm:pt>
    <dgm:pt modelId="{80675A41-C94D-4543-81EE-DF1581B130E4}" type="sibTrans" cxnId="{660ED097-0D49-3948-B26A-18FCFEEE5392}">
      <dgm:prSet/>
      <dgm:spPr/>
      <dgm:t>
        <a:bodyPr/>
        <a:lstStyle/>
        <a:p>
          <a:endParaRPr lang="en-US"/>
        </a:p>
      </dgm:t>
    </dgm:pt>
    <dgm:pt modelId="{525C1317-56FC-C54C-A0B9-64D8AD872BA6}">
      <dgm:prSet phldrT="[Text]"/>
      <dgm:spPr/>
      <dgm:t>
        <a:bodyPr/>
        <a:lstStyle/>
        <a:p>
          <a:r>
            <a:rPr lang="en-US" dirty="0"/>
            <a:t>Property #5</a:t>
          </a:r>
        </a:p>
        <a:p>
          <a:r>
            <a:rPr lang="en-US" dirty="0"/>
            <a:t>$770,000 Purchase Price </a:t>
          </a:r>
        </a:p>
        <a:p>
          <a:r>
            <a:rPr lang="en-US" dirty="0"/>
            <a:t>$154,000 Down – Refinance Property # 2 </a:t>
          </a:r>
        </a:p>
      </dgm:t>
    </dgm:pt>
    <dgm:pt modelId="{4823275E-469C-2241-9B04-DBD2438C343D}" type="parTrans" cxnId="{E05FEDBD-38E2-C647-ACBF-2D8147D48F67}">
      <dgm:prSet/>
      <dgm:spPr/>
      <dgm:t>
        <a:bodyPr/>
        <a:lstStyle/>
        <a:p>
          <a:endParaRPr lang="en-US" dirty="0"/>
        </a:p>
      </dgm:t>
    </dgm:pt>
    <dgm:pt modelId="{4D255A90-9443-CA47-A535-C68984D1D14B}" type="sibTrans" cxnId="{E05FEDBD-38E2-C647-ACBF-2D8147D48F67}">
      <dgm:prSet/>
      <dgm:spPr/>
      <dgm:t>
        <a:bodyPr/>
        <a:lstStyle/>
        <a:p>
          <a:endParaRPr lang="en-US"/>
        </a:p>
      </dgm:t>
    </dgm:pt>
    <dgm:pt modelId="{1DD93C2E-4874-1447-894C-4B81AFD5525A}">
      <dgm:prSet phldrT="[Text]"/>
      <dgm:spPr/>
      <dgm:t>
        <a:bodyPr/>
        <a:lstStyle/>
        <a:p>
          <a:r>
            <a:rPr lang="en-US" dirty="0"/>
            <a:t>Property #3</a:t>
          </a:r>
        </a:p>
        <a:p>
          <a:r>
            <a:rPr lang="en-US" dirty="0"/>
            <a:t>$580,000 Purchase Price </a:t>
          </a:r>
        </a:p>
        <a:p>
          <a:r>
            <a:rPr lang="en-US" dirty="0"/>
            <a:t>$116,000 Down</a:t>
          </a:r>
        </a:p>
      </dgm:t>
    </dgm:pt>
    <dgm:pt modelId="{DA99E884-8505-A045-AF52-BD5543C43A1E}" type="parTrans" cxnId="{B1863029-305A-1A46-A12F-2B9955A08798}">
      <dgm:prSet/>
      <dgm:spPr/>
      <dgm:t>
        <a:bodyPr/>
        <a:lstStyle/>
        <a:p>
          <a:endParaRPr lang="en-US" dirty="0"/>
        </a:p>
      </dgm:t>
    </dgm:pt>
    <dgm:pt modelId="{8A27F315-55F9-F84D-A09C-4A174ED3E223}" type="sibTrans" cxnId="{B1863029-305A-1A46-A12F-2B9955A08798}">
      <dgm:prSet/>
      <dgm:spPr/>
      <dgm:t>
        <a:bodyPr/>
        <a:lstStyle/>
        <a:p>
          <a:endParaRPr lang="en-US"/>
        </a:p>
      </dgm:t>
    </dgm:pt>
    <dgm:pt modelId="{01829E57-2136-FE47-9B83-235D30F0645B}">
      <dgm:prSet phldrT="[Text]"/>
      <dgm:spPr/>
      <dgm:t>
        <a:bodyPr/>
        <a:lstStyle/>
        <a:p>
          <a:r>
            <a:rPr lang="en-US" dirty="0"/>
            <a:t>Property #6</a:t>
          </a:r>
        </a:p>
        <a:p>
          <a:r>
            <a:rPr lang="en-US" dirty="0"/>
            <a:t>$770,000 Purchase Price </a:t>
          </a:r>
        </a:p>
        <a:p>
          <a:r>
            <a:rPr lang="en-US" dirty="0"/>
            <a:t>$77,000 Down – Refinance Property # 3</a:t>
          </a:r>
        </a:p>
      </dgm:t>
    </dgm:pt>
    <dgm:pt modelId="{C82DD403-0AA7-274C-B744-C07404D18450}" type="parTrans" cxnId="{E3B48448-B26A-6241-9FD1-1134FE1A0CE6}">
      <dgm:prSet/>
      <dgm:spPr/>
      <dgm:t>
        <a:bodyPr/>
        <a:lstStyle/>
        <a:p>
          <a:endParaRPr lang="en-US" dirty="0"/>
        </a:p>
      </dgm:t>
    </dgm:pt>
    <dgm:pt modelId="{C6631016-79D8-5441-BD44-F7FC5C7F24FA}" type="sibTrans" cxnId="{E3B48448-B26A-6241-9FD1-1134FE1A0CE6}">
      <dgm:prSet/>
      <dgm:spPr/>
      <dgm:t>
        <a:bodyPr/>
        <a:lstStyle/>
        <a:p>
          <a:endParaRPr lang="en-US"/>
        </a:p>
      </dgm:t>
    </dgm:pt>
    <dgm:pt modelId="{6B54F646-2E64-6641-BFBA-7332A3CCAAA9}">
      <dgm:prSet phldrT="[Text]"/>
      <dgm:spPr/>
      <dgm:t>
        <a:bodyPr/>
        <a:lstStyle/>
        <a:p>
          <a:r>
            <a:rPr lang="en-US" dirty="0">
              <a:solidFill>
                <a:srgbClr val="595959"/>
              </a:solidFill>
            </a:rPr>
            <a:t>YEAR 1</a:t>
          </a:r>
        </a:p>
      </dgm:t>
    </dgm:pt>
    <dgm:pt modelId="{87915CD0-6BA5-8A45-BD2C-46BD0584A3F9}" type="parTrans" cxnId="{2A96DDBF-DBEB-2F46-94EF-934093B29566}">
      <dgm:prSet/>
      <dgm:spPr/>
      <dgm:t>
        <a:bodyPr/>
        <a:lstStyle/>
        <a:p>
          <a:endParaRPr lang="en-US"/>
        </a:p>
      </dgm:t>
    </dgm:pt>
    <dgm:pt modelId="{D95CC68C-F0C5-9642-975C-EA0518BD6330}" type="sibTrans" cxnId="{2A96DDBF-DBEB-2F46-94EF-934093B29566}">
      <dgm:prSet/>
      <dgm:spPr/>
      <dgm:t>
        <a:bodyPr/>
        <a:lstStyle/>
        <a:p>
          <a:endParaRPr lang="en-US"/>
        </a:p>
      </dgm:t>
    </dgm:pt>
    <dgm:pt modelId="{3AC0E8A8-04D9-B34F-94E3-77C58E48489B}">
      <dgm:prSet phldrT="[Text]"/>
      <dgm:spPr/>
      <dgm:t>
        <a:bodyPr/>
        <a:lstStyle/>
        <a:p>
          <a:r>
            <a:rPr lang="en-US" dirty="0">
              <a:solidFill>
                <a:srgbClr val="595959"/>
              </a:solidFill>
            </a:rPr>
            <a:t>YEAR 6</a:t>
          </a:r>
        </a:p>
      </dgm:t>
    </dgm:pt>
    <dgm:pt modelId="{72D4205A-748A-9143-A022-B57FC8DD775E}" type="parTrans" cxnId="{2EF9B7A3-B811-FF4F-ADBA-34CD7D353ED5}">
      <dgm:prSet/>
      <dgm:spPr/>
      <dgm:t>
        <a:bodyPr/>
        <a:lstStyle/>
        <a:p>
          <a:endParaRPr lang="en-US"/>
        </a:p>
      </dgm:t>
    </dgm:pt>
    <dgm:pt modelId="{4AF9773F-44AB-3248-A421-12D4C9F2AA61}" type="sibTrans" cxnId="{2EF9B7A3-B811-FF4F-ADBA-34CD7D353ED5}">
      <dgm:prSet/>
      <dgm:spPr/>
      <dgm:t>
        <a:bodyPr/>
        <a:lstStyle/>
        <a:p>
          <a:endParaRPr lang="en-US"/>
        </a:p>
      </dgm:t>
    </dgm:pt>
    <dgm:pt modelId="{884E7500-DFCC-2149-B4C3-3E8A18E7D50A}">
      <dgm:prSet phldrT="[Text]"/>
      <dgm:spPr/>
      <dgm:t>
        <a:bodyPr/>
        <a:lstStyle/>
        <a:p>
          <a:r>
            <a:rPr lang="en-US" dirty="0">
              <a:solidFill>
                <a:srgbClr val="595959"/>
              </a:solidFill>
            </a:rPr>
            <a:t>YEAR 12</a:t>
          </a:r>
        </a:p>
      </dgm:t>
    </dgm:pt>
    <dgm:pt modelId="{2E5249C4-388A-A14B-9C50-1E38F4966524}" type="parTrans" cxnId="{62B06ECD-14E3-BA4F-B7AE-F4F456326CA9}">
      <dgm:prSet/>
      <dgm:spPr/>
      <dgm:t>
        <a:bodyPr/>
        <a:lstStyle/>
        <a:p>
          <a:endParaRPr lang="en-US"/>
        </a:p>
      </dgm:t>
    </dgm:pt>
    <dgm:pt modelId="{EC10AF0F-4749-6148-B166-35D6F4C15B04}" type="sibTrans" cxnId="{62B06ECD-14E3-BA4F-B7AE-F4F456326CA9}">
      <dgm:prSet/>
      <dgm:spPr/>
      <dgm:t>
        <a:bodyPr/>
        <a:lstStyle/>
        <a:p>
          <a:endParaRPr lang="en-US"/>
        </a:p>
      </dgm:t>
    </dgm:pt>
    <dgm:pt modelId="{EFB19695-5487-B34F-AC2E-5AAF57DEB7C8}" type="pres">
      <dgm:prSet presAssocID="{4BFCC525-B98B-A845-8303-6CAC715DE46C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FDDF6B87-EE56-2F47-924D-F8DE3EBF2F4E}" type="pres">
      <dgm:prSet presAssocID="{4BFCC525-B98B-A845-8303-6CAC715DE46C}" presName="hierFlow" presStyleCnt="0"/>
      <dgm:spPr/>
    </dgm:pt>
    <dgm:pt modelId="{8346F7E9-B261-C349-ABDD-E794E93DFB77}" type="pres">
      <dgm:prSet presAssocID="{4BFCC525-B98B-A845-8303-6CAC715DE46C}" presName="firstBuf" presStyleCnt="0"/>
      <dgm:spPr/>
    </dgm:pt>
    <dgm:pt modelId="{086024BD-851F-8146-B78F-160D8D9C72E4}" type="pres">
      <dgm:prSet presAssocID="{4BFCC525-B98B-A845-8303-6CAC715DE46C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B895082C-775B-3643-A13A-8A5166BB12CD}" type="pres">
      <dgm:prSet presAssocID="{A8969247-C558-F740-A7D4-9AD21698F09A}" presName="Name17" presStyleCnt="0"/>
      <dgm:spPr/>
    </dgm:pt>
    <dgm:pt modelId="{B8155777-FCB1-534F-A8D2-86A2EEBD9B92}" type="pres">
      <dgm:prSet presAssocID="{A8969247-C558-F740-A7D4-9AD21698F09A}" presName="level1Shape" presStyleLbl="node0" presStyleIdx="0" presStyleCnt="1" custScaleX="137959" custLinFactNeighborX="-4010" custLinFactNeighborY="-66940">
        <dgm:presLayoutVars>
          <dgm:chPref val="3"/>
        </dgm:presLayoutVars>
      </dgm:prSet>
      <dgm:spPr/>
    </dgm:pt>
    <dgm:pt modelId="{315D883E-1542-BF4B-9BD6-ED2199F18223}" type="pres">
      <dgm:prSet presAssocID="{A8969247-C558-F740-A7D4-9AD21698F09A}" presName="hierChild2" presStyleCnt="0"/>
      <dgm:spPr/>
    </dgm:pt>
    <dgm:pt modelId="{5F18D725-91C0-BD4E-8BAB-242EB27B1353}" type="pres">
      <dgm:prSet presAssocID="{74FACAC9-AD30-DE4B-9DA9-14E3C71C868A}" presName="Name25" presStyleLbl="parChTrans1D2" presStyleIdx="0" presStyleCnt="2"/>
      <dgm:spPr/>
    </dgm:pt>
    <dgm:pt modelId="{A928C3F8-5FCE-5A4F-944F-3399EBC4298D}" type="pres">
      <dgm:prSet presAssocID="{74FACAC9-AD30-DE4B-9DA9-14E3C71C868A}" presName="connTx" presStyleLbl="parChTrans1D2" presStyleIdx="0" presStyleCnt="2"/>
      <dgm:spPr/>
    </dgm:pt>
    <dgm:pt modelId="{5B63774F-E05C-9C4F-AA5B-5ADA2796AD30}" type="pres">
      <dgm:prSet presAssocID="{2446F08B-FD8C-AE4C-B0C7-3C47E35C7B3F}" presName="Name30" presStyleCnt="0"/>
      <dgm:spPr/>
    </dgm:pt>
    <dgm:pt modelId="{8FE751D1-7ACF-FA49-8C4C-8F27C89B2D5E}" type="pres">
      <dgm:prSet presAssocID="{2446F08B-FD8C-AE4C-B0C7-3C47E35C7B3F}" presName="level2Shape" presStyleLbl="node2" presStyleIdx="0" presStyleCnt="2" custScaleX="122526" custLinFactNeighborX="-20334" custLinFactNeighborY="-58035"/>
      <dgm:spPr/>
    </dgm:pt>
    <dgm:pt modelId="{0183C7BD-E6F4-9349-B425-6B2A7D2543A4}" type="pres">
      <dgm:prSet presAssocID="{2446F08B-FD8C-AE4C-B0C7-3C47E35C7B3F}" presName="hierChild3" presStyleCnt="0"/>
      <dgm:spPr/>
    </dgm:pt>
    <dgm:pt modelId="{1CA61750-BB06-344F-B16C-D0852C1EE9B1}" type="pres">
      <dgm:prSet presAssocID="{D81DE5CE-76F8-AF48-91DE-78250795AE40}" presName="Name25" presStyleLbl="parChTrans1D3" presStyleIdx="0" presStyleCnt="3"/>
      <dgm:spPr/>
    </dgm:pt>
    <dgm:pt modelId="{6E6F521C-1937-FD44-A4F0-05D27BF83F5A}" type="pres">
      <dgm:prSet presAssocID="{D81DE5CE-76F8-AF48-91DE-78250795AE40}" presName="connTx" presStyleLbl="parChTrans1D3" presStyleIdx="0" presStyleCnt="3"/>
      <dgm:spPr/>
    </dgm:pt>
    <dgm:pt modelId="{4D86FE15-8EBC-E84F-ABCF-2D2DA13468AA}" type="pres">
      <dgm:prSet presAssocID="{7FB22005-E571-7845-8F4D-17688A87DC77}" presName="Name30" presStyleCnt="0"/>
      <dgm:spPr/>
    </dgm:pt>
    <dgm:pt modelId="{EA366946-044D-2B42-91C6-BD10A7A520B5}" type="pres">
      <dgm:prSet presAssocID="{7FB22005-E571-7845-8F4D-17688A87DC77}" presName="level2Shape" presStyleLbl="node3" presStyleIdx="0" presStyleCnt="3" custLinFactNeighborX="-8267" custLinFactNeighborY="-34360"/>
      <dgm:spPr/>
    </dgm:pt>
    <dgm:pt modelId="{16618FBB-25F5-B14A-993D-FA9CC3B09580}" type="pres">
      <dgm:prSet presAssocID="{7FB22005-E571-7845-8F4D-17688A87DC77}" presName="hierChild3" presStyleCnt="0"/>
      <dgm:spPr/>
    </dgm:pt>
    <dgm:pt modelId="{6136A1DB-B9A2-8343-88C1-98F183B20C47}" type="pres">
      <dgm:prSet presAssocID="{4823275E-469C-2241-9B04-DBD2438C343D}" presName="Name25" presStyleLbl="parChTrans1D3" presStyleIdx="1" presStyleCnt="3"/>
      <dgm:spPr/>
    </dgm:pt>
    <dgm:pt modelId="{51B67695-93E5-694B-A509-E3B4551D28CD}" type="pres">
      <dgm:prSet presAssocID="{4823275E-469C-2241-9B04-DBD2438C343D}" presName="connTx" presStyleLbl="parChTrans1D3" presStyleIdx="1" presStyleCnt="3"/>
      <dgm:spPr/>
    </dgm:pt>
    <dgm:pt modelId="{E0796F88-74C5-3849-8F7D-0E3EB964EAF6}" type="pres">
      <dgm:prSet presAssocID="{525C1317-56FC-C54C-A0B9-64D8AD872BA6}" presName="Name30" presStyleCnt="0"/>
      <dgm:spPr/>
    </dgm:pt>
    <dgm:pt modelId="{732D2F0A-7656-424B-9CD3-4E80BAED130F}" type="pres">
      <dgm:prSet presAssocID="{525C1317-56FC-C54C-A0B9-64D8AD872BA6}" presName="level2Shape" presStyleLbl="node3" presStyleIdx="1" presStyleCnt="3" custLinFactNeighborX="-7852" custLinFactNeighborY="-24997"/>
      <dgm:spPr/>
    </dgm:pt>
    <dgm:pt modelId="{10EFF329-8D81-8643-93C7-195C5C77DD5F}" type="pres">
      <dgm:prSet presAssocID="{525C1317-56FC-C54C-A0B9-64D8AD872BA6}" presName="hierChild3" presStyleCnt="0"/>
      <dgm:spPr/>
    </dgm:pt>
    <dgm:pt modelId="{314B00B4-7CEC-A541-AF37-1C144796B57D}" type="pres">
      <dgm:prSet presAssocID="{DA99E884-8505-A045-AF52-BD5543C43A1E}" presName="Name25" presStyleLbl="parChTrans1D2" presStyleIdx="1" presStyleCnt="2"/>
      <dgm:spPr/>
    </dgm:pt>
    <dgm:pt modelId="{F62961BE-A9F6-AC4D-A9B5-D5F00AD46C4D}" type="pres">
      <dgm:prSet presAssocID="{DA99E884-8505-A045-AF52-BD5543C43A1E}" presName="connTx" presStyleLbl="parChTrans1D2" presStyleIdx="1" presStyleCnt="2"/>
      <dgm:spPr/>
    </dgm:pt>
    <dgm:pt modelId="{11D497B6-89B5-D64E-AAC6-CF2744F16397}" type="pres">
      <dgm:prSet presAssocID="{1DD93C2E-4874-1447-894C-4B81AFD5525A}" presName="Name30" presStyleCnt="0"/>
      <dgm:spPr/>
    </dgm:pt>
    <dgm:pt modelId="{36E25FF2-89F2-F546-A6F1-35A10B407CA2}" type="pres">
      <dgm:prSet presAssocID="{1DD93C2E-4874-1447-894C-4B81AFD5525A}" presName="level2Shape" presStyleLbl="node2" presStyleIdx="1" presStyleCnt="2" custScaleX="121528" custLinFactNeighborX="-20050" custLinFactNeighborY="-61915"/>
      <dgm:spPr/>
    </dgm:pt>
    <dgm:pt modelId="{A7855A51-AA06-5B4E-95A2-A04DE1483A7B}" type="pres">
      <dgm:prSet presAssocID="{1DD93C2E-4874-1447-894C-4B81AFD5525A}" presName="hierChild3" presStyleCnt="0"/>
      <dgm:spPr/>
    </dgm:pt>
    <dgm:pt modelId="{0CB5E2C0-F994-274F-883D-CC7CA62CF524}" type="pres">
      <dgm:prSet presAssocID="{C82DD403-0AA7-274C-B744-C07404D18450}" presName="Name25" presStyleLbl="parChTrans1D3" presStyleIdx="2" presStyleCnt="3"/>
      <dgm:spPr/>
    </dgm:pt>
    <dgm:pt modelId="{82DB1E04-1871-A141-A919-0C9DD0BA2AD1}" type="pres">
      <dgm:prSet presAssocID="{C82DD403-0AA7-274C-B744-C07404D18450}" presName="connTx" presStyleLbl="parChTrans1D3" presStyleIdx="2" presStyleCnt="3"/>
      <dgm:spPr/>
    </dgm:pt>
    <dgm:pt modelId="{273FA40F-1AD4-C347-99CF-ECF138676664}" type="pres">
      <dgm:prSet presAssocID="{01829E57-2136-FE47-9B83-235D30F0645B}" presName="Name30" presStyleCnt="0"/>
      <dgm:spPr/>
    </dgm:pt>
    <dgm:pt modelId="{A29B5680-7B92-604D-B1E8-2C4C2AA5A2F6}" type="pres">
      <dgm:prSet presAssocID="{01829E57-2136-FE47-9B83-235D30F0645B}" presName="level2Shape" presStyleLbl="node3" presStyleIdx="2" presStyleCnt="3" custLinFactNeighborX="-7202" custLinFactNeighborY="-12188"/>
      <dgm:spPr/>
    </dgm:pt>
    <dgm:pt modelId="{E413CBEF-9DEA-A44A-9896-628653255A70}" type="pres">
      <dgm:prSet presAssocID="{01829E57-2136-FE47-9B83-235D30F0645B}" presName="hierChild3" presStyleCnt="0"/>
      <dgm:spPr/>
    </dgm:pt>
    <dgm:pt modelId="{6B7341F1-FE7D-8140-AB91-C696A823DD19}" type="pres">
      <dgm:prSet presAssocID="{4BFCC525-B98B-A845-8303-6CAC715DE46C}" presName="bgShapesFlow" presStyleCnt="0"/>
      <dgm:spPr/>
    </dgm:pt>
    <dgm:pt modelId="{69DD3416-EBCF-EA44-BE6A-9D852055BCF8}" type="pres">
      <dgm:prSet presAssocID="{6B54F646-2E64-6641-BFBA-7332A3CCAAA9}" presName="rectComp" presStyleCnt="0"/>
      <dgm:spPr/>
    </dgm:pt>
    <dgm:pt modelId="{E192C6AB-C24C-804A-86D6-098E186E0E05}" type="pres">
      <dgm:prSet presAssocID="{6B54F646-2E64-6641-BFBA-7332A3CCAAA9}" presName="bgRect" presStyleLbl="bgShp" presStyleIdx="0" presStyleCnt="3" custScaleX="114210" custLinFactNeighborX="7828" custLinFactNeighborY="-245"/>
      <dgm:spPr/>
    </dgm:pt>
    <dgm:pt modelId="{03EC9063-6FDF-FC48-86D0-B658F2FFF591}" type="pres">
      <dgm:prSet presAssocID="{6B54F646-2E64-6641-BFBA-7332A3CCAAA9}" presName="bgRectTx" presStyleLbl="bgShp" presStyleIdx="0" presStyleCnt="3">
        <dgm:presLayoutVars>
          <dgm:bulletEnabled val="1"/>
        </dgm:presLayoutVars>
      </dgm:prSet>
      <dgm:spPr/>
    </dgm:pt>
    <dgm:pt modelId="{8BBDDE02-E326-CD4B-8FCF-85D40B5C8474}" type="pres">
      <dgm:prSet presAssocID="{6B54F646-2E64-6641-BFBA-7332A3CCAAA9}" presName="spComp" presStyleCnt="0"/>
      <dgm:spPr/>
    </dgm:pt>
    <dgm:pt modelId="{91232156-907F-E448-8BB2-BE88DE323E6B}" type="pres">
      <dgm:prSet presAssocID="{6B54F646-2E64-6641-BFBA-7332A3CCAAA9}" presName="hSp" presStyleCnt="0"/>
      <dgm:spPr/>
    </dgm:pt>
    <dgm:pt modelId="{6E689C92-078A-0444-A0BD-3C840CACE125}" type="pres">
      <dgm:prSet presAssocID="{3AC0E8A8-04D9-B34F-94E3-77C58E48489B}" presName="rectComp" presStyleCnt="0"/>
      <dgm:spPr/>
    </dgm:pt>
    <dgm:pt modelId="{89FDD7C3-6051-FE4B-A817-C4830A6DE4C0}" type="pres">
      <dgm:prSet presAssocID="{3AC0E8A8-04D9-B34F-94E3-77C58E48489B}" presName="bgRect" presStyleLbl="bgShp" presStyleIdx="1" presStyleCnt="3" custScaleX="115622"/>
      <dgm:spPr/>
    </dgm:pt>
    <dgm:pt modelId="{04551F90-9192-EE4E-95D6-82C374047024}" type="pres">
      <dgm:prSet presAssocID="{3AC0E8A8-04D9-B34F-94E3-77C58E48489B}" presName="bgRectTx" presStyleLbl="bgShp" presStyleIdx="1" presStyleCnt="3">
        <dgm:presLayoutVars>
          <dgm:bulletEnabled val="1"/>
        </dgm:presLayoutVars>
      </dgm:prSet>
      <dgm:spPr/>
    </dgm:pt>
    <dgm:pt modelId="{2DF24DD7-F830-E04D-B2A6-74ABF5C1E78F}" type="pres">
      <dgm:prSet presAssocID="{3AC0E8A8-04D9-B34F-94E3-77C58E48489B}" presName="spComp" presStyleCnt="0"/>
      <dgm:spPr/>
    </dgm:pt>
    <dgm:pt modelId="{7F4FF417-7E51-3844-A534-AA3EEF36B1D7}" type="pres">
      <dgm:prSet presAssocID="{3AC0E8A8-04D9-B34F-94E3-77C58E48489B}" presName="hSp" presStyleCnt="0"/>
      <dgm:spPr/>
    </dgm:pt>
    <dgm:pt modelId="{2A017416-371F-C24F-A15A-01A8461F1750}" type="pres">
      <dgm:prSet presAssocID="{884E7500-DFCC-2149-B4C3-3E8A18E7D50A}" presName="rectComp" presStyleCnt="0"/>
      <dgm:spPr/>
    </dgm:pt>
    <dgm:pt modelId="{F1D77CAD-6704-EB4E-BD64-212809793858}" type="pres">
      <dgm:prSet presAssocID="{884E7500-DFCC-2149-B4C3-3E8A18E7D50A}" presName="bgRect" presStyleLbl="bgShp" presStyleIdx="2" presStyleCnt="3" custScaleX="114624" custLinFactNeighborX="2668" custLinFactNeighborY="8215"/>
      <dgm:spPr/>
    </dgm:pt>
    <dgm:pt modelId="{6B8A8612-100E-4244-99D3-1DBB482C90E0}" type="pres">
      <dgm:prSet presAssocID="{884E7500-DFCC-2149-B4C3-3E8A18E7D50A}" presName="bgRectTx" presStyleLbl="bgShp" presStyleIdx="2" presStyleCnt="3">
        <dgm:presLayoutVars>
          <dgm:bulletEnabled val="1"/>
        </dgm:presLayoutVars>
      </dgm:prSet>
      <dgm:spPr/>
    </dgm:pt>
  </dgm:ptLst>
  <dgm:cxnLst>
    <dgm:cxn modelId="{B4AEF603-D48C-3344-989A-195B6D9A09C6}" type="presOf" srcId="{3AC0E8A8-04D9-B34F-94E3-77C58E48489B}" destId="{04551F90-9192-EE4E-95D6-82C374047024}" srcOrd="1" destOrd="0" presId="urn:microsoft.com/office/officeart/2005/8/layout/hierarchy5"/>
    <dgm:cxn modelId="{CC5B9C0A-BEA1-844C-8774-1CD04AAF0FEB}" srcId="{4BFCC525-B98B-A845-8303-6CAC715DE46C}" destId="{A8969247-C558-F740-A7D4-9AD21698F09A}" srcOrd="0" destOrd="0" parTransId="{841E981A-2E4D-C141-A7F8-529BF63DFC87}" sibTransId="{46281E4C-56E0-584F-906E-AE5F2E9A9C42}"/>
    <dgm:cxn modelId="{FC4D860C-EDC6-934E-B6FA-055423E69347}" type="presOf" srcId="{4823275E-469C-2241-9B04-DBD2438C343D}" destId="{51B67695-93E5-694B-A509-E3B4551D28CD}" srcOrd="1" destOrd="0" presId="urn:microsoft.com/office/officeart/2005/8/layout/hierarchy5"/>
    <dgm:cxn modelId="{B1863029-305A-1A46-A12F-2B9955A08798}" srcId="{A8969247-C558-F740-A7D4-9AD21698F09A}" destId="{1DD93C2E-4874-1447-894C-4B81AFD5525A}" srcOrd="1" destOrd="0" parTransId="{DA99E884-8505-A045-AF52-BD5543C43A1E}" sibTransId="{8A27F315-55F9-F84D-A09C-4A174ED3E223}"/>
    <dgm:cxn modelId="{3DDC0336-C5C1-F144-8D7A-72FF3B84658F}" type="presOf" srcId="{884E7500-DFCC-2149-B4C3-3E8A18E7D50A}" destId="{F1D77CAD-6704-EB4E-BD64-212809793858}" srcOrd="0" destOrd="0" presId="urn:microsoft.com/office/officeart/2005/8/layout/hierarchy5"/>
    <dgm:cxn modelId="{E8E3173C-F1D1-7647-927B-95565839BF0A}" type="presOf" srcId="{3AC0E8A8-04D9-B34F-94E3-77C58E48489B}" destId="{89FDD7C3-6051-FE4B-A817-C4830A6DE4C0}" srcOrd="0" destOrd="0" presId="urn:microsoft.com/office/officeart/2005/8/layout/hierarchy5"/>
    <dgm:cxn modelId="{8EEB6D3E-6F6D-454B-A85D-EF7B14273E70}" type="presOf" srcId="{884E7500-DFCC-2149-B4C3-3E8A18E7D50A}" destId="{6B8A8612-100E-4244-99D3-1DBB482C90E0}" srcOrd="1" destOrd="0" presId="urn:microsoft.com/office/officeart/2005/8/layout/hierarchy5"/>
    <dgm:cxn modelId="{74AA1F5F-01D8-A147-94FF-BBDA3548F7FB}" type="presOf" srcId="{4BFCC525-B98B-A845-8303-6CAC715DE46C}" destId="{EFB19695-5487-B34F-AC2E-5AAF57DEB7C8}" srcOrd="0" destOrd="0" presId="urn:microsoft.com/office/officeart/2005/8/layout/hierarchy5"/>
    <dgm:cxn modelId="{0C822363-D675-A04E-9EF5-565D70FF8707}" type="presOf" srcId="{C82DD403-0AA7-274C-B744-C07404D18450}" destId="{0CB5E2C0-F994-274F-883D-CC7CA62CF524}" srcOrd="0" destOrd="0" presId="urn:microsoft.com/office/officeart/2005/8/layout/hierarchy5"/>
    <dgm:cxn modelId="{0CF46E45-74D0-934E-BF37-DEADBDD2F8AC}" type="presOf" srcId="{DA99E884-8505-A045-AF52-BD5543C43A1E}" destId="{F62961BE-A9F6-AC4D-A9B5-D5F00AD46C4D}" srcOrd="1" destOrd="0" presId="urn:microsoft.com/office/officeart/2005/8/layout/hierarchy5"/>
    <dgm:cxn modelId="{E3B48448-B26A-6241-9FD1-1134FE1A0CE6}" srcId="{1DD93C2E-4874-1447-894C-4B81AFD5525A}" destId="{01829E57-2136-FE47-9B83-235D30F0645B}" srcOrd="0" destOrd="0" parTransId="{C82DD403-0AA7-274C-B744-C07404D18450}" sibTransId="{C6631016-79D8-5441-BD44-F7FC5C7F24FA}"/>
    <dgm:cxn modelId="{6EE55753-8353-564E-BA38-21A20E0D761E}" type="presOf" srcId="{7FB22005-E571-7845-8F4D-17688A87DC77}" destId="{EA366946-044D-2B42-91C6-BD10A7A520B5}" srcOrd="0" destOrd="0" presId="urn:microsoft.com/office/officeart/2005/8/layout/hierarchy5"/>
    <dgm:cxn modelId="{72FBA374-AC8C-7C4E-8F1F-804C2458C938}" type="presOf" srcId="{4823275E-469C-2241-9B04-DBD2438C343D}" destId="{6136A1DB-B9A2-8343-88C1-98F183B20C47}" srcOrd="0" destOrd="0" presId="urn:microsoft.com/office/officeart/2005/8/layout/hierarchy5"/>
    <dgm:cxn modelId="{A0F05C76-FD80-CD4D-96C2-FE21F2237908}" type="presOf" srcId="{DA99E884-8505-A045-AF52-BD5543C43A1E}" destId="{314B00B4-7CEC-A541-AF37-1C144796B57D}" srcOrd="0" destOrd="0" presId="urn:microsoft.com/office/officeart/2005/8/layout/hierarchy5"/>
    <dgm:cxn modelId="{AA3C227D-AD13-8E4F-B824-BD54C91737C8}" type="presOf" srcId="{2446F08B-FD8C-AE4C-B0C7-3C47E35C7B3F}" destId="{8FE751D1-7ACF-FA49-8C4C-8F27C89B2D5E}" srcOrd="0" destOrd="0" presId="urn:microsoft.com/office/officeart/2005/8/layout/hierarchy5"/>
    <dgm:cxn modelId="{2B7E9791-6F14-6241-9347-51BA04C8BE2C}" type="presOf" srcId="{525C1317-56FC-C54C-A0B9-64D8AD872BA6}" destId="{732D2F0A-7656-424B-9CD3-4E80BAED130F}" srcOrd="0" destOrd="0" presId="urn:microsoft.com/office/officeart/2005/8/layout/hierarchy5"/>
    <dgm:cxn modelId="{007D4694-A812-8E46-BC58-5C0E06F92742}" type="presOf" srcId="{C82DD403-0AA7-274C-B744-C07404D18450}" destId="{82DB1E04-1871-A141-A919-0C9DD0BA2AD1}" srcOrd="1" destOrd="0" presId="urn:microsoft.com/office/officeart/2005/8/layout/hierarchy5"/>
    <dgm:cxn modelId="{660ED097-0D49-3948-B26A-18FCFEEE5392}" srcId="{2446F08B-FD8C-AE4C-B0C7-3C47E35C7B3F}" destId="{7FB22005-E571-7845-8F4D-17688A87DC77}" srcOrd="0" destOrd="0" parTransId="{D81DE5CE-76F8-AF48-91DE-78250795AE40}" sibTransId="{80675A41-C94D-4543-81EE-DF1581B130E4}"/>
    <dgm:cxn modelId="{2EDD22A1-C7C9-5641-A99E-717066697916}" type="presOf" srcId="{6B54F646-2E64-6641-BFBA-7332A3CCAAA9}" destId="{03EC9063-6FDF-FC48-86D0-B658F2FFF591}" srcOrd="1" destOrd="0" presId="urn:microsoft.com/office/officeart/2005/8/layout/hierarchy5"/>
    <dgm:cxn modelId="{2EF9B7A3-B811-FF4F-ADBA-34CD7D353ED5}" srcId="{4BFCC525-B98B-A845-8303-6CAC715DE46C}" destId="{3AC0E8A8-04D9-B34F-94E3-77C58E48489B}" srcOrd="2" destOrd="0" parTransId="{72D4205A-748A-9143-A022-B57FC8DD775E}" sibTransId="{4AF9773F-44AB-3248-A421-12D4C9F2AA61}"/>
    <dgm:cxn modelId="{5D2757A6-3473-FA42-BF26-D79DDA9F7916}" type="presOf" srcId="{A8969247-C558-F740-A7D4-9AD21698F09A}" destId="{B8155777-FCB1-534F-A8D2-86A2EEBD9B92}" srcOrd="0" destOrd="0" presId="urn:microsoft.com/office/officeart/2005/8/layout/hierarchy5"/>
    <dgm:cxn modelId="{95FD95A7-D6D5-BE4E-A69F-1174BA651F8A}" srcId="{A8969247-C558-F740-A7D4-9AD21698F09A}" destId="{2446F08B-FD8C-AE4C-B0C7-3C47E35C7B3F}" srcOrd="0" destOrd="0" parTransId="{74FACAC9-AD30-DE4B-9DA9-14E3C71C868A}" sibTransId="{ACE1C531-F8AB-0049-9A07-1AB2E41FF7CD}"/>
    <dgm:cxn modelId="{7A97E0BC-954C-A940-BAEE-6DA027929C19}" type="presOf" srcId="{74FACAC9-AD30-DE4B-9DA9-14E3C71C868A}" destId="{5F18D725-91C0-BD4E-8BAB-242EB27B1353}" srcOrd="0" destOrd="0" presId="urn:microsoft.com/office/officeart/2005/8/layout/hierarchy5"/>
    <dgm:cxn modelId="{E05FEDBD-38E2-C647-ACBF-2D8147D48F67}" srcId="{2446F08B-FD8C-AE4C-B0C7-3C47E35C7B3F}" destId="{525C1317-56FC-C54C-A0B9-64D8AD872BA6}" srcOrd="1" destOrd="0" parTransId="{4823275E-469C-2241-9B04-DBD2438C343D}" sibTransId="{4D255A90-9443-CA47-A535-C68984D1D14B}"/>
    <dgm:cxn modelId="{2A96DDBF-DBEB-2F46-94EF-934093B29566}" srcId="{4BFCC525-B98B-A845-8303-6CAC715DE46C}" destId="{6B54F646-2E64-6641-BFBA-7332A3CCAAA9}" srcOrd="1" destOrd="0" parTransId="{87915CD0-6BA5-8A45-BD2C-46BD0584A3F9}" sibTransId="{D95CC68C-F0C5-9642-975C-EA0518BD6330}"/>
    <dgm:cxn modelId="{DFDCE3C4-3928-6B44-B393-42F4D3D481AC}" type="presOf" srcId="{1DD93C2E-4874-1447-894C-4B81AFD5525A}" destId="{36E25FF2-89F2-F546-A6F1-35A10B407CA2}" srcOrd="0" destOrd="0" presId="urn:microsoft.com/office/officeart/2005/8/layout/hierarchy5"/>
    <dgm:cxn modelId="{4EEEAEC6-3A95-204F-9A5D-B72F901D098C}" type="presOf" srcId="{D81DE5CE-76F8-AF48-91DE-78250795AE40}" destId="{6E6F521C-1937-FD44-A4F0-05D27BF83F5A}" srcOrd="1" destOrd="0" presId="urn:microsoft.com/office/officeart/2005/8/layout/hierarchy5"/>
    <dgm:cxn modelId="{62B06ECD-14E3-BA4F-B7AE-F4F456326CA9}" srcId="{4BFCC525-B98B-A845-8303-6CAC715DE46C}" destId="{884E7500-DFCC-2149-B4C3-3E8A18E7D50A}" srcOrd="3" destOrd="0" parTransId="{2E5249C4-388A-A14B-9C50-1E38F4966524}" sibTransId="{EC10AF0F-4749-6148-B166-35D6F4C15B04}"/>
    <dgm:cxn modelId="{DA6DF8DA-E902-BF42-8837-E2DD939F763F}" type="presOf" srcId="{01829E57-2136-FE47-9B83-235D30F0645B}" destId="{A29B5680-7B92-604D-B1E8-2C4C2AA5A2F6}" srcOrd="0" destOrd="0" presId="urn:microsoft.com/office/officeart/2005/8/layout/hierarchy5"/>
    <dgm:cxn modelId="{C03AEEDE-CC32-7547-BD6D-86783290CE67}" type="presOf" srcId="{6B54F646-2E64-6641-BFBA-7332A3CCAAA9}" destId="{E192C6AB-C24C-804A-86D6-098E186E0E05}" srcOrd="0" destOrd="0" presId="urn:microsoft.com/office/officeart/2005/8/layout/hierarchy5"/>
    <dgm:cxn modelId="{58FF7DEF-00D7-0148-9537-8CA790489B1C}" type="presOf" srcId="{D81DE5CE-76F8-AF48-91DE-78250795AE40}" destId="{1CA61750-BB06-344F-B16C-D0852C1EE9B1}" srcOrd="0" destOrd="0" presId="urn:microsoft.com/office/officeart/2005/8/layout/hierarchy5"/>
    <dgm:cxn modelId="{298C44F6-60EC-7E45-BC5E-95872370B536}" type="presOf" srcId="{74FACAC9-AD30-DE4B-9DA9-14E3C71C868A}" destId="{A928C3F8-5FCE-5A4F-944F-3399EBC4298D}" srcOrd="1" destOrd="0" presId="urn:microsoft.com/office/officeart/2005/8/layout/hierarchy5"/>
    <dgm:cxn modelId="{86FFCD96-48D7-3540-B9C1-8E1F8D6890B2}" type="presParOf" srcId="{EFB19695-5487-B34F-AC2E-5AAF57DEB7C8}" destId="{FDDF6B87-EE56-2F47-924D-F8DE3EBF2F4E}" srcOrd="0" destOrd="0" presId="urn:microsoft.com/office/officeart/2005/8/layout/hierarchy5"/>
    <dgm:cxn modelId="{25DEB788-735F-7A43-B879-9EFA34316CB5}" type="presParOf" srcId="{FDDF6B87-EE56-2F47-924D-F8DE3EBF2F4E}" destId="{8346F7E9-B261-C349-ABDD-E794E93DFB77}" srcOrd="0" destOrd="0" presId="urn:microsoft.com/office/officeart/2005/8/layout/hierarchy5"/>
    <dgm:cxn modelId="{E8234564-41D7-184A-99AA-B7F2A00BF544}" type="presParOf" srcId="{FDDF6B87-EE56-2F47-924D-F8DE3EBF2F4E}" destId="{086024BD-851F-8146-B78F-160D8D9C72E4}" srcOrd="1" destOrd="0" presId="urn:microsoft.com/office/officeart/2005/8/layout/hierarchy5"/>
    <dgm:cxn modelId="{B3F03551-18C8-644B-9DC2-BE2932F0BB63}" type="presParOf" srcId="{086024BD-851F-8146-B78F-160D8D9C72E4}" destId="{B895082C-775B-3643-A13A-8A5166BB12CD}" srcOrd="0" destOrd="0" presId="urn:microsoft.com/office/officeart/2005/8/layout/hierarchy5"/>
    <dgm:cxn modelId="{DAFF4AB0-33E4-7749-A6B7-20AE089E177B}" type="presParOf" srcId="{B895082C-775B-3643-A13A-8A5166BB12CD}" destId="{B8155777-FCB1-534F-A8D2-86A2EEBD9B92}" srcOrd="0" destOrd="0" presId="urn:microsoft.com/office/officeart/2005/8/layout/hierarchy5"/>
    <dgm:cxn modelId="{215C01B9-2585-2849-A0C9-6A5207E31584}" type="presParOf" srcId="{B895082C-775B-3643-A13A-8A5166BB12CD}" destId="{315D883E-1542-BF4B-9BD6-ED2199F18223}" srcOrd="1" destOrd="0" presId="urn:microsoft.com/office/officeart/2005/8/layout/hierarchy5"/>
    <dgm:cxn modelId="{730B3C88-2A6F-D147-A9AA-7D3AA555B9B5}" type="presParOf" srcId="{315D883E-1542-BF4B-9BD6-ED2199F18223}" destId="{5F18D725-91C0-BD4E-8BAB-242EB27B1353}" srcOrd="0" destOrd="0" presId="urn:microsoft.com/office/officeart/2005/8/layout/hierarchy5"/>
    <dgm:cxn modelId="{E3498755-1A44-E549-A0C9-8BA09626BC25}" type="presParOf" srcId="{5F18D725-91C0-BD4E-8BAB-242EB27B1353}" destId="{A928C3F8-5FCE-5A4F-944F-3399EBC4298D}" srcOrd="0" destOrd="0" presId="urn:microsoft.com/office/officeart/2005/8/layout/hierarchy5"/>
    <dgm:cxn modelId="{4F74AFC7-C489-AE49-8368-E231C7F7D784}" type="presParOf" srcId="{315D883E-1542-BF4B-9BD6-ED2199F18223}" destId="{5B63774F-E05C-9C4F-AA5B-5ADA2796AD30}" srcOrd="1" destOrd="0" presId="urn:microsoft.com/office/officeart/2005/8/layout/hierarchy5"/>
    <dgm:cxn modelId="{AB9D9321-A203-3442-BD47-9F1F15C3C353}" type="presParOf" srcId="{5B63774F-E05C-9C4F-AA5B-5ADA2796AD30}" destId="{8FE751D1-7ACF-FA49-8C4C-8F27C89B2D5E}" srcOrd="0" destOrd="0" presId="urn:microsoft.com/office/officeart/2005/8/layout/hierarchy5"/>
    <dgm:cxn modelId="{AC5CD3FE-7D18-4C41-8E96-51F2DB27D44C}" type="presParOf" srcId="{5B63774F-E05C-9C4F-AA5B-5ADA2796AD30}" destId="{0183C7BD-E6F4-9349-B425-6B2A7D2543A4}" srcOrd="1" destOrd="0" presId="urn:microsoft.com/office/officeart/2005/8/layout/hierarchy5"/>
    <dgm:cxn modelId="{7C6D270A-A203-6341-B69C-E54D22373B60}" type="presParOf" srcId="{0183C7BD-E6F4-9349-B425-6B2A7D2543A4}" destId="{1CA61750-BB06-344F-B16C-D0852C1EE9B1}" srcOrd="0" destOrd="0" presId="urn:microsoft.com/office/officeart/2005/8/layout/hierarchy5"/>
    <dgm:cxn modelId="{677F79A1-12AC-5A4C-822F-53F28069F023}" type="presParOf" srcId="{1CA61750-BB06-344F-B16C-D0852C1EE9B1}" destId="{6E6F521C-1937-FD44-A4F0-05D27BF83F5A}" srcOrd="0" destOrd="0" presId="urn:microsoft.com/office/officeart/2005/8/layout/hierarchy5"/>
    <dgm:cxn modelId="{363A9DC8-7015-774B-B655-EF21CE87DEED}" type="presParOf" srcId="{0183C7BD-E6F4-9349-B425-6B2A7D2543A4}" destId="{4D86FE15-8EBC-E84F-ABCF-2D2DA13468AA}" srcOrd="1" destOrd="0" presId="urn:microsoft.com/office/officeart/2005/8/layout/hierarchy5"/>
    <dgm:cxn modelId="{81E3ECBB-86F2-5E4D-B043-DB4A4DD3DD91}" type="presParOf" srcId="{4D86FE15-8EBC-E84F-ABCF-2D2DA13468AA}" destId="{EA366946-044D-2B42-91C6-BD10A7A520B5}" srcOrd="0" destOrd="0" presId="urn:microsoft.com/office/officeart/2005/8/layout/hierarchy5"/>
    <dgm:cxn modelId="{6DA78B81-ECA1-A744-A972-A6B6ADE8B25C}" type="presParOf" srcId="{4D86FE15-8EBC-E84F-ABCF-2D2DA13468AA}" destId="{16618FBB-25F5-B14A-993D-FA9CC3B09580}" srcOrd="1" destOrd="0" presId="urn:microsoft.com/office/officeart/2005/8/layout/hierarchy5"/>
    <dgm:cxn modelId="{DC61B42E-A220-1E4C-BCCF-E14053A3A61B}" type="presParOf" srcId="{0183C7BD-E6F4-9349-B425-6B2A7D2543A4}" destId="{6136A1DB-B9A2-8343-88C1-98F183B20C47}" srcOrd="2" destOrd="0" presId="urn:microsoft.com/office/officeart/2005/8/layout/hierarchy5"/>
    <dgm:cxn modelId="{1193707C-EDE2-534E-A98B-F5DDAB937061}" type="presParOf" srcId="{6136A1DB-B9A2-8343-88C1-98F183B20C47}" destId="{51B67695-93E5-694B-A509-E3B4551D28CD}" srcOrd="0" destOrd="0" presId="urn:microsoft.com/office/officeart/2005/8/layout/hierarchy5"/>
    <dgm:cxn modelId="{7BEBB67A-0323-BA45-AA30-09A8530581CD}" type="presParOf" srcId="{0183C7BD-E6F4-9349-B425-6B2A7D2543A4}" destId="{E0796F88-74C5-3849-8F7D-0E3EB964EAF6}" srcOrd="3" destOrd="0" presId="urn:microsoft.com/office/officeart/2005/8/layout/hierarchy5"/>
    <dgm:cxn modelId="{C046B462-FB2A-8147-9B0E-88FB8AB7B690}" type="presParOf" srcId="{E0796F88-74C5-3849-8F7D-0E3EB964EAF6}" destId="{732D2F0A-7656-424B-9CD3-4E80BAED130F}" srcOrd="0" destOrd="0" presId="urn:microsoft.com/office/officeart/2005/8/layout/hierarchy5"/>
    <dgm:cxn modelId="{96DA760D-D56A-E442-8ED6-7A892EC3C5BB}" type="presParOf" srcId="{E0796F88-74C5-3849-8F7D-0E3EB964EAF6}" destId="{10EFF329-8D81-8643-93C7-195C5C77DD5F}" srcOrd="1" destOrd="0" presId="urn:microsoft.com/office/officeart/2005/8/layout/hierarchy5"/>
    <dgm:cxn modelId="{6CF3D186-6371-3A4D-B34D-EB4638136AB3}" type="presParOf" srcId="{315D883E-1542-BF4B-9BD6-ED2199F18223}" destId="{314B00B4-7CEC-A541-AF37-1C144796B57D}" srcOrd="2" destOrd="0" presId="urn:microsoft.com/office/officeart/2005/8/layout/hierarchy5"/>
    <dgm:cxn modelId="{4BAFB8E5-E895-B845-AE3B-391F4E368DC8}" type="presParOf" srcId="{314B00B4-7CEC-A541-AF37-1C144796B57D}" destId="{F62961BE-A9F6-AC4D-A9B5-D5F00AD46C4D}" srcOrd="0" destOrd="0" presId="urn:microsoft.com/office/officeart/2005/8/layout/hierarchy5"/>
    <dgm:cxn modelId="{C76DD9BC-35B1-D44D-9B6E-6DDA7472C32B}" type="presParOf" srcId="{315D883E-1542-BF4B-9BD6-ED2199F18223}" destId="{11D497B6-89B5-D64E-AAC6-CF2744F16397}" srcOrd="3" destOrd="0" presId="urn:microsoft.com/office/officeart/2005/8/layout/hierarchy5"/>
    <dgm:cxn modelId="{A12F83BA-83ED-E04B-98A2-EB4B6A8EB03C}" type="presParOf" srcId="{11D497B6-89B5-D64E-AAC6-CF2744F16397}" destId="{36E25FF2-89F2-F546-A6F1-35A10B407CA2}" srcOrd="0" destOrd="0" presId="urn:microsoft.com/office/officeart/2005/8/layout/hierarchy5"/>
    <dgm:cxn modelId="{9736D09E-5656-BB4D-8855-404AD6253EEB}" type="presParOf" srcId="{11D497B6-89B5-D64E-AAC6-CF2744F16397}" destId="{A7855A51-AA06-5B4E-95A2-A04DE1483A7B}" srcOrd="1" destOrd="0" presId="urn:microsoft.com/office/officeart/2005/8/layout/hierarchy5"/>
    <dgm:cxn modelId="{24F77327-21E6-8047-B499-B6F1A28ED2A6}" type="presParOf" srcId="{A7855A51-AA06-5B4E-95A2-A04DE1483A7B}" destId="{0CB5E2C0-F994-274F-883D-CC7CA62CF524}" srcOrd="0" destOrd="0" presId="urn:microsoft.com/office/officeart/2005/8/layout/hierarchy5"/>
    <dgm:cxn modelId="{CD3202B1-14EC-814A-B30A-8C51EFD70DA2}" type="presParOf" srcId="{0CB5E2C0-F994-274F-883D-CC7CA62CF524}" destId="{82DB1E04-1871-A141-A919-0C9DD0BA2AD1}" srcOrd="0" destOrd="0" presId="urn:microsoft.com/office/officeart/2005/8/layout/hierarchy5"/>
    <dgm:cxn modelId="{CB08A02A-EE5C-9345-823F-C4CA29604C8F}" type="presParOf" srcId="{A7855A51-AA06-5B4E-95A2-A04DE1483A7B}" destId="{273FA40F-1AD4-C347-99CF-ECF138676664}" srcOrd="1" destOrd="0" presId="urn:microsoft.com/office/officeart/2005/8/layout/hierarchy5"/>
    <dgm:cxn modelId="{246C6C5F-4DBE-974B-BD0D-52ACA4469C4B}" type="presParOf" srcId="{273FA40F-1AD4-C347-99CF-ECF138676664}" destId="{A29B5680-7B92-604D-B1E8-2C4C2AA5A2F6}" srcOrd="0" destOrd="0" presId="urn:microsoft.com/office/officeart/2005/8/layout/hierarchy5"/>
    <dgm:cxn modelId="{0571A23C-2C15-BD4B-80B1-8F136BB2D137}" type="presParOf" srcId="{273FA40F-1AD4-C347-99CF-ECF138676664}" destId="{E413CBEF-9DEA-A44A-9896-628653255A70}" srcOrd="1" destOrd="0" presId="urn:microsoft.com/office/officeart/2005/8/layout/hierarchy5"/>
    <dgm:cxn modelId="{A0DFE27A-5DD2-934A-B754-7204AE1BCE36}" type="presParOf" srcId="{EFB19695-5487-B34F-AC2E-5AAF57DEB7C8}" destId="{6B7341F1-FE7D-8140-AB91-C696A823DD19}" srcOrd="1" destOrd="0" presId="urn:microsoft.com/office/officeart/2005/8/layout/hierarchy5"/>
    <dgm:cxn modelId="{B6203FCB-B2A3-0B43-AC71-3165BFE9F606}" type="presParOf" srcId="{6B7341F1-FE7D-8140-AB91-C696A823DD19}" destId="{69DD3416-EBCF-EA44-BE6A-9D852055BCF8}" srcOrd="0" destOrd="0" presId="urn:microsoft.com/office/officeart/2005/8/layout/hierarchy5"/>
    <dgm:cxn modelId="{5F5F44E7-ED51-A44C-B38E-AF439C76B0CD}" type="presParOf" srcId="{69DD3416-EBCF-EA44-BE6A-9D852055BCF8}" destId="{E192C6AB-C24C-804A-86D6-098E186E0E05}" srcOrd="0" destOrd="0" presId="urn:microsoft.com/office/officeart/2005/8/layout/hierarchy5"/>
    <dgm:cxn modelId="{5A413762-D314-D140-94F8-984171C8E6C9}" type="presParOf" srcId="{69DD3416-EBCF-EA44-BE6A-9D852055BCF8}" destId="{03EC9063-6FDF-FC48-86D0-B658F2FFF591}" srcOrd="1" destOrd="0" presId="urn:microsoft.com/office/officeart/2005/8/layout/hierarchy5"/>
    <dgm:cxn modelId="{EC7EF23F-9678-5E4A-B213-873DDFA07AB9}" type="presParOf" srcId="{6B7341F1-FE7D-8140-AB91-C696A823DD19}" destId="{8BBDDE02-E326-CD4B-8FCF-85D40B5C8474}" srcOrd="1" destOrd="0" presId="urn:microsoft.com/office/officeart/2005/8/layout/hierarchy5"/>
    <dgm:cxn modelId="{F852D3A1-5818-D248-9BD5-ADF0BCEA00F9}" type="presParOf" srcId="{8BBDDE02-E326-CD4B-8FCF-85D40B5C8474}" destId="{91232156-907F-E448-8BB2-BE88DE323E6B}" srcOrd="0" destOrd="0" presId="urn:microsoft.com/office/officeart/2005/8/layout/hierarchy5"/>
    <dgm:cxn modelId="{F718C681-DC36-D444-816E-8C958EA9F07F}" type="presParOf" srcId="{6B7341F1-FE7D-8140-AB91-C696A823DD19}" destId="{6E689C92-078A-0444-A0BD-3C840CACE125}" srcOrd="2" destOrd="0" presId="urn:microsoft.com/office/officeart/2005/8/layout/hierarchy5"/>
    <dgm:cxn modelId="{A1F245EC-3A40-1144-A930-55A71991EBA1}" type="presParOf" srcId="{6E689C92-078A-0444-A0BD-3C840CACE125}" destId="{89FDD7C3-6051-FE4B-A817-C4830A6DE4C0}" srcOrd="0" destOrd="0" presId="urn:microsoft.com/office/officeart/2005/8/layout/hierarchy5"/>
    <dgm:cxn modelId="{38A999DF-B876-2840-B68D-2887056F421E}" type="presParOf" srcId="{6E689C92-078A-0444-A0BD-3C840CACE125}" destId="{04551F90-9192-EE4E-95D6-82C374047024}" srcOrd="1" destOrd="0" presId="urn:microsoft.com/office/officeart/2005/8/layout/hierarchy5"/>
    <dgm:cxn modelId="{DFECBA23-AD19-EE47-8B87-54ED8F7C5134}" type="presParOf" srcId="{6B7341F1-FE7D-8140-AB91-C696A823DD19}" destId="{2DF24DD7-F830-E04D-B2A6-74ABF5C1E78F}" srcOrd="3" destOrd="0" presId="urn:microsoft.com/office/officeart/2005/8/layout/hierarchy5"/>
    <dgm:cxn modelId="{897989DC-D82F-604A-A699-EBD00082C1EE}" type="presParOf" srcId="{2DF24DD7-F830-E04D-B2A6-74ABF5C1E78F}" destId="{7F4FF417-7E51-3844-A534-AA3EEF36B1D7}" srcOrd="0" destOrd="0" presId="urn:microsoft.com/office/officeart/2005/8/layout/hierarchy5"/>
    <dgm:cxn modelId="{02CE7B47-389F-7641-9AD6-D9FE9948ACE2}" type="presParOf" srcId="{6B7341F1-FE7D-8140-AB91-C696A823DD19}" destId="{2A017416-371F-C24F-A15A-01A8461F1750}" srcOrd="4" destOrd="0" presId="urn:microsoft.com/office/officeart/2005/8/layout/hierarchy5"/>
    <dgm:cxn modelId="{A993D337-2E19-D945-ABFF-4CACD56DA8E3}" type="presParOf" srcId="{2A017416-371F-C24F-A15A-01A8461F1750}" destId="{F1D77CAD-6704-EB4E-BD64-212809793858}" srcOrd="0" destOrd="0" presId="urn:microsoft.com/office/officeart/2005/8/layout/hierarchy5"/>
    <dgm:cxn modelId="{090BC816-E1CC-924D-AB89-23A811507095}" type="presParOf" srcId="{2A017416-371F-C24F-A15A-01A8461F1750}" destId="{6B8A8612-100E-4244-99D3-1DBB482C90E0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2574BFD-DFB2-FA4D-9B28-969014E1DCAA}" type="doc">
      <dgm:prSet loTypeId="urn:microsoft.com/office/officeart/2005/8/layout/hChevron3" loCatId="" qsTypeId="urn:microsoft.com/office/officeart/2005/8/quickstyle/simple4" qsCatId="simple" csTypeId="urn:microsoft.com/office/officeart/2005/8/colors/accent1_2" csCatId="accent1" phldr="1"/>
      <dgm:spPr/>
    </dgm:pt>
    <dgm:pt modelId="{7DD42D2E-28D6-1145-B46F-3E2F14C6582D}">
      <dgm:prSet phldrT="[Text]" custT="1"/>
      <dgm:spPr/>
      <dgm:t>
        <a:bodyPr/>
        <a:lstStyle/>
        <a:p>
          <a:r>
            <a:rPr lang="en-US" sz="2000" b="1" dirty="0">
              <a:solidFill>
                <a:srgbClr val="000000"/>
              </a:solidFill>
            </a:rPr>
            <a:t>Year 1</a:t>
          </a:r>
        </a:p>
        <a:p>
          <a:r>
            <a:rPr lang="en-US" sz="2000" b="1" dirty="0">
              <a:solidFill>
                <a:srgbClr val="000000"/>
              </a:solidFill>
            </a:rPr>
            <a:t>Portfolio $450,000</a:t>
          </a:r>
        </a:p>
        <a:p>
          <a:r>
            <a:rPr lang="en-US" sz="2000" b="1" dirty="0">
              <a:solidFill>
                <a:srgbClr val="000000"/>
              </a:solidFill>
            </a:rPr>
            <a:t>Equity $90,000</a:t>
          </a:r>
        </a:p>
      </dgm:t>
    </dgm:pt>
    <dgm:pt modelId="{C8FE9804-4446-A445-957D-963883BA995F}" type="parTrans" cxnId="{D3A06262-5C4D-6846-A126-3C1957BA581A}">
      <dgm:prSet/>
      <dgm:spPr/>
      <dgm:t>
        <a:bodyPr/>
        <a:lstStyle/>
        <a:p>
          <a:endParaRPr lang="en-US"/>
        </a:p>
      </dgm:t>
    </dgm:pt>
    <dgm:pt modelId="{FDFC3D3C-E2E1-0241-892E-5205CCA98F79}" type="sibTrans" cxnId="{D3A06262-5C4D-6846-A126-3C1957BA581A}">
      <dgm:prSet/>
      <dgm:spPr/>
      <dgm:t>
        <a:bodyPr/>
        <a:lstStyle/>
        <a:p>
          <a:endParaRPr lang="en-US"/>
        </a:p>
      </dgm:t>
    </dgm:pt>
    <dgm:pt modelId="{8B5B077A-E7E4-2B42-B61D-7168B6F57496}">
      <dgm:prSet phldrT="[Text]" custT="1"/>
      <dgm:spPr/>
      <dgm:t>
        <a:bodyPr/>
        <a:lstStyle/>
        <a:p>
          <a:endParaRPr lang="en-US" sz="1800" b="1" dirty="0">
            <a:solidFill>
              <a:srgbClr val="000000"/>
            </a:solidFill>
          </a:endParaRPr>
        </a:p>
        <a:p>
          <a:r>
            <a:rPr lang="en-US" sz="1800" b="1" dirty="0">
              <a:solidFill>
                <a:srgbClr val="000000"/>
              </a:solidFill>
            </a:rPr>
            <a:t>Year 25</a:t>
          </a:r>
        </a:p>
        <a:p>
          <a:r>
            <a:rPr lang="en-US" sz="1800" b="1" dirty="0">
              <a:solidFill>
                <a:srgbClr val="000000"/>
              </a:solidFill>
            </a:rPr>
            <a:t>Portfolio $8,738,406</a:t>
          </a:r>
        </a:p>
        <a:p>
          <a:r>
            <a:rPr lang="en-US" sz="1800" b="1" dirty="0">
              <a:solidFill>
                <a:srgbClr val="000000"/>
              </a:solidFill>
            </a:rPr>
            <a:t>Equity $7,571,638</a:t>
          </a:r>
        </a:p>
        <a:p>
          <a:endParaRPr lang="en-US" sz="1800" b="1" dirty="0">
            <a:solidFill>
              <a:srgbClr val="000000"/>
            </a:solidFill>
          </a:endParaRPr>
        </a:p>
      </dgm:t>
    </dgm:pt>
    <dgm:pt modelId="{859AB597-E635-5346-BC3D-73699A1A3D5F}" type="parTrans" cxnId="{F62582BD-7963-604F-9E9C-749A32166E59}">
      <dgm:prSet/>
      <dgm:spPr/>
      <dgm:t>
        <a:bodyPr/>
        <a:lstStyle/>
        <a:p>
          <a:endParaRPr lang="en-US"/>
        </a:p>
      </dgm:t>
    </dgm:pt>
    <dgm:pt modelId="{AF70C87D-67CA-5A40-B293-53BAF6D549FD}" type="sibTrans" cxnId="{F62582BD-7963-604F-9E9C-749A32166E59}">
      <dgm:prSet/>
      <dgm:spPr/>
      <dgm:t>
        <a:bodyPr/>
        <a:lstStyle/>
        <a:p>
          <a:endParaRPr lang="en-US"/>
        </a:p>
      </dgm:t>
    </dgm:pt>
    <dgm:pt modelId="{DEA23527-6B94-3245-B6FB-C9AAC7433677}">
      <dgm:prSet phldrT="[Text]" custT="1"/>
      <dgm:spPr/>
      <dgm:t>
        <a:bodyPr/>
        <a:lstStyle/>
        <a:p>
          <a:r>
            <a:rPr lang="en-US" sz="1800" b="1" dirty="0">
              <a:solidFill>
                <a:srgbClr val="000000"/>
              </a:solidFill>
            </a:rPr>
            <a:t>Year 12</a:t>
          </a:r>
        </a:p>
        <a:p>
          <a:r>
            <a:rPr lang="en-US" sz="1800" b="1" dirty="0">
              <a:solidFill>
                <a:srgbClr val="000000"/>
              </a:solidFill>
            </a:rPr>
            <a:t>Portfolio $4,635,364</a:t>
          </a:r>
        </a:p>
      </dgm:t>
    </dgm:pt>
    <dgm:pt modelId="{E79F0DD8-978F-2949-BC45-E9FF573EA622}" type="parTrans" cxnId="{1F62B22F-C4E1-DB42-97DE-43C12D3EB4BC}">
      <dgm:prSet/>
      <dgm:spPr/>
      <dgm:t>
        <a:bodyPr/>
        <a:lstStyle/>
        <a:p>
          <a:endParaRPr lang="en-US"/>
        </a:p>
      </dgm:t>
    </dgm:pt>
    <dgm:pt modelId="{AF981BD8-0C64-5641-BAFB-9B3F7AB6FB95}" type="sibTrans" cxnId="{1F62B22F-C4E1-DB42-97DE-43C12D3EB4BC}">
      <dgm:prSet/>
      <dgm:spPr/>
      <dgm:t>
        <a:bodyPr/>
        <a:lstStyle/>
        <a:p>
          <a:endParaRPr lang="en-US"/>
        </a:p>
      </dgm:t>
    </dgm:pt>
    <dgm:pt modelId="{E810E3D8-DF5E-C047-8135-81AFB2991D4D}">
      <dgm:prSet custT="1"/>
      <dgm:spPr/>
      <dgm:t>
        <a:bodyPr/>
        <a:lstStyle/>
        <a:p>
          <a:endParaRPr lang="en-US" sz="2000" b="1" dirty="0">
            <a:solidFill>
              <a:srgbClr val="000000"/>
            </a:solidFill>
          </a:endParaRPr>
        </a:p>
        <a:p>
          <a:r>
            <a:rPr lang="en-US" sz="2000" b="1" dirty="0">
              <a:solidFill>
                <a:srgbClr val="000000"/>
              </a:solidFill>
            </a:rPr>
            <a:t>Year 6</a:t>
          </a:r>
        </a:p>
        <a:p>
          <a:r>
            <a:rPr lang="en-US" sz="2000" b="1" dirty="0">
              <a:solidFill>
                <a:srgbClr val="000000"/>
              </a:solidFill>
            </a:rPr>
            <a:t> Portfolio $1,734,000</a:t>
          </a:r>
        </a:p>
        <a:p>
          <a:endParaRPr lang="en-US" sz="2000" b="1" dirty="0">
            <a:solidFill>
              <a:srgbClr val="000000"/>
            </a:solidFill>
          </a:endParaRPr>
        </a:p>
      </dgm:t>
    </dgm:pt>
    <dgm:pt modelId="{6E5AE780-0DE2-504C-BF48-3BA7351463C2}" type="parTrans" cxnId="{75EB5B6A-CC74-1646-BFA3-AAD7477F2231}">
      <dgm:prSet/>
      <dgm:spPr/>
      <dgm:t>
        <a:bodyPr/>
        <a:lstStyle/>
        <a:p>
          <a:endParaRPr lang="en-US"/>
        </a:p>
      </dgm:t>
    </dgm:pt>
    <dgm:pt modelId="{2B136E6C-4DA6-F74E-8461-5A248A3CF3CB}" type="sibTrans" cxnId="{75EB5B6A-CC74-1646-BFA3-AAD7477F2231}">
      <dgm:prSet/>
      <dgm:spPr/>
      <dgm:t>
        <a:bodyPr/>
        <a:lstStyle/>
        <a:p>
          <a:endParaRPr lang="en-US"/>
        </a:p>
      </dgm:t>
    </dgm:pt>
    <dgm:pt modelId="{E98923C5-3960-B641-B29F-6A33CF6D384C}" type="pres">
      <dgm:prSet presAssocID="{A2574BFD-DFB2-FA4D-9B28-969014E1DCAA}" presName="Name0" presStyleCnt="0">
        <dgm:presLayoutVars>
          <dgm:dir/>
          <dgm:resizeHandles val="exact"/>
        </dgm:presLayoutVars>
      </dgm:prSet>
      <dgm:spPr/>
    </dgm:pt>
    <dgm:pt modelId="{0C039EF7-4A80-014B-B4E2-427C10FDB08F}" type="pres">
      <dgm:prSet presAssocID="{7DD42D2E-28D6-1145-B46F-3E2F14C6582D}" presName="parTxOnly" presStyleLbl="node1" presStyleIdx="0" presStyleCnt="4">
        <dgm:presLayoutVars>
          <dgm:bulletEnabled val="1"/>
        </dgm:presLayoutVars>
      </dgm:prSet>
      <dgm:spPr/>
    </dgm:pt>
    <dgm:pt modelId="{65281D8C-9913-5248-9597-AFEB16D611D9}" type="pres">
      <dgm:prSet presAssocID="{FDFC3D3C-E2E1-0241-892E-5205CCA98F79}" presName="parSpace" presStyleCnt="0"/>
      <dgm:spPr/>
    </dgm:pt>
    <dgm:pt modelId="{EA53184B-7281-7948-8AA6-31CA772AF336}" type="pres">
      <dgm:prSet presAssocID="{E810E3D8-DF5E-C047-8135-81AFB2991D4D}" presName="parTxOnly" presStyleLbl="node1" presStyleIdx="1" presStyleCnt="4">
        <dgm:presLayoutVars>
          <dgm:bulletEnabled val="1"/>
        </dgm:presLayoutVars>
      </dgm:prSet>
      <dgm:spPr/>
    </dgm:pt>
    <dgm:pt modelId="{4ED85FA2-5FBD-7249-821F-A744E572F323}" type="pres">
      <dgm:prSet presAssocID="{2B136E6C-4DA6-F74E-8461-5A248A3CF3CB}" presName="parSpace" presStyleCnt="0"/>
      <dgm:spPr/>
    </dgm:pt>
    <dgm:pt modelId="{5570C097-062A-F84A-94D4-93C71FD902E6}" type="pres">
      <dgm:prSet presAssocID="{DEA23527-6B94-3245-B6FB-C9AAC7433677}" presName="parTxOnly" presStyleLbl="node1" presStyleIdx="2" presStyleCnt="4">
        <dgm:presLayoutVars>
          <dgm:bulletEnabled val="1"/>
        </dgm:presLayoutVars>
      </dgm:prSet>
      <dgm:spPr/>
    </dgm:pt>
    <dgm:pt modelId="{41E9C9CA-9EAB-C545-BE48-5149AE751606}" type="pres">
      <dgm:prSet presAssocID="{AF981BD8-0C64-5641-BAFB-9B3F7AB6FB95}" presName="parSpace" presStyleCnt="0"/>
      <dgm:spPr/>
    </dgm:pt>
    <dgm:pt modelId="{DDE06778-5C5D-CC4E-A0CE-15AB3D722795}" type="pres">
      <dgm:prSet presAssocID="{8B5B077A-E7E4-2B42-B61D-7168B6F57496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F93FA608-BFFB-8A41-8DEF-DF2A48CD3BD0}" type="presOf" srcId="{7DD42D2E-28D6-1145-B46F-3E2F14C6582D}" destId="{0C039EF7-4A80-014B-B4E2-427C10FDB08F}" srcOrd="0" destOrd="0" presId="urn:microsoft.com/office/officeart/2005/8/layout/hChevron3"/>
    <dgm:cxn modelId="{DB60EF1A-77ED-7948-B0D3-BB749C2C08EE}" type="presOf" srcId="{A2574BFD-DFB2-FA4D-9B28-969014E1DCAA}" destId="{E98923C5-3960-B641-B29F-6A33CF6D384C}" srcOrd="0" destOrd="0" presId="urn:microsoft.com/office/officeart/2005/8/layout/hChevron3"/>
    <dgm:cxn modelId="{45B85E1C-73FA-0340-BCFE-31FD5FFB8702}" type="presOf" srcId="{E810E3D8-DF5E-C047-8135-81AFB2991D4D}" destId="{EA53184B-7281-7948-8AA6-31CA772AF336}" srcOrd="0" destOrd="0" presId="urn:microsoft.com/office/officeart/2005/8/layout/hChevron3"/>
    <dgm:cxn modelId="{1F62B22F-C4E1-DB42-97DE-43C12D3EB4BC}" srcId="{A2574BFD-DFB2-FA4D-9B28-969014E1DCAA}" destId="{DEA23527-6B94-3245-B6FB-C9AAC7433677}" srcOrd="2" destOrd="0" parTransId="{E79F0DD8-978F-2949-BC45-E9FF573EA622}" sibTransId="{AF981BD8-0C64-5641-BAFB-9B3F7AB6FB95}"/>
    <dgm:cxn modelId="{DFEB045C-EC41-CE43-A073-07F7AFD6EE3F}" type="presOf" srcId="{8B5B077A-E7E4-2B42-B61D-7168B6F57496}" destId="{DDE06778-5C5D-CC4E-A0CE-15AB3D722795}" srcOrd="0" destOrd="0" presId="urn:microsoft.com/office/officeart/2005/8/layout/hChevron3"/>
    <dgm:cxn modelId="{3C21495D-97E1-0C49-A82C-8EB97399782B}" type="presOf" srcId="{DEA23527-6B94-3245-B6FB-C9AAC7433677}" destId="{5570C097-062A-F84A-94D4-93C71FD902E6}" srcOrd="0" destOrd="0" presId="urn:microsoft.com/office/officeart/2005/8/layout/hChevron3"/>
    <dgm:cxn modelId="{D3A06262-5C4D-6846-A126-3C1957BA581A}" srcId="{A2574BFD-DFB2-FA4D-9B28-969014E1DCAA}" destId="{7DD42D2E-28D6-1145-B46F-3E2F14C6582D}" srcOrd="0" destOrd="0" parTransId="{C8FE9804-4446-A445-957D-963883BA995F}" sibTransId="{FDFC3D3C-E2E1-0241-892E-5205CCA98F79}"/>
    <dgm:cxn modelId="{75EB5B6A-CC74-1646-BFA3-AAD7477F2231}" srcId="{A2574BFD-DFB2-FA4D-9B28-969014E1DCAA}" destId="{E810E3D8-DF5E-C047-8135-81AFB2991D4D}" srcOrd="1" destOrd="0" parTransId="{6E5AE780-0DE2-504C-BF48-3BA7351463C2}" sibTransId="{2B136E6C-4DA6-F74E-8461-5A248A3CF3CB}"/>
    <dgm:cxn modelId="{F62582BD-7963-604F-9E9C-749A32166E59}" srcId="{A2574BFD-DFB2-FA4D-9B28-969014E1DCAA}" destId="{8B5B077A-E7E4-2B42-B61D-7168B6F57496}" srcOrd="3" destOrd="0" parTransId="{859AB597-E635-5346-BC3D-73699A1A3D5F}" sibTransId="{AF70C87D-67CA-5A40-B293-53BAF6D549FD}"/>
    <dgm:cxn modelId="{5CB67561-CC0F-6446-A66A-88832A4ABE2D}" type="presParOf" srcId="{E98923C5-3960-B641-B29F-6A33CF6D384C}" destId="{0C039EF7-4A80-014B-B4E2-427C10FDB08F}" srcOrd="0" destOrd="0" presId="urn:microsoft.com/office/officeart/2005/8/layout/hChevron3"/>
    <dgm:cxn modelId="{043258F8-F892-4D47-B140-72985706B442}" type="presParOf" srcId="{E98923C5-3960-B641-B29F-6A33CF6D384C}" destId="{65281D8C-9913-5248-9597-AFEB16D611D9}" srcOrd="1" destOrd="0" presId="urn:microsoft.com/office/officeart/2005/8/layout/hChevron3"/>
    <dgm:cxn modelId="{01D085FC-AC4C-BE4A-B351-1B83BAE62EBD}" type="presParOf" srcId="{E98923C5-3960-B641-B29F-6A33CF6D384C}" destId="{EA53184B-7281-7948-8AA6-31CA772AF336}" srcOrd="2" destOrd="0" presId="urn:microsoft.com/office/officeart/2005/8/layout/hChevron3"/>
    <dgm:cxn modelId="{7385141A-DD54-D142-8942-B8418364CC1A}" type="presParOf" srcId="{E98923C5-3960-B641-B29F-6A33CF6D384C}" destId="{4ED85FA2-5FBD-7249-821F-A744E572F323}" srcOrd="3" destOrd="0" presId="urn:microsoft.com/office/officeart/2005/8/layout/hChevron3"/>
    <dgm:cxn modelId="{D2A8DBA3-1146-5044-94EE-0C13E017847F}" type="presParOf" srcId="{E98923C5-3960-B641-B29F-6A33CF6D384C}" destId="{5570C097-062A-F84A-94D4-93C71FD902E6}" srcOrd="4" destOrd="0" presId="urn:microsoft.com/office/officeart/2005/8/layout/hChevron3"/>
    <dgm:cxn modelId="{4BBB7563-49AE-E041-9FDA-F09C2CB0F147}" type="presParOf" srcId="{E98923C5-3960-B641-B29F-6A33CF6D384C}" destId="{41E9C9CA-9EAB-C545-BE48-5149AE751606}" srcOrd="5" destOrd="0" presId="urn:microsoft.com/office/officeart/2005/8/layout/hChevron3"/>
    <dgm:cxn modelId="{43EC49B2-B265-2D42-A3AC-D6F14336563F}" type="presParOf" srcId="{E98923C5-3960-B641-B29F-6A33CF6D384C}" destId="{DDE06778-5C5D-CC4E-A0CE-15AB3D722795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D77CAD-6704-EB4E-BD64-212809793858}">
      <dsp:nvSpPr>
        <dsp:cNvPr id="0" name=""/>
        <dsp:cNvSpPr/>
      </dsp:nvSpPr>
      <dsp:spPr>
        <a:xfrm>
          <a:off x="5877125" y="0"/>
          <a:ext cx="2446089" cy="444694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91592" tIns="291592" rIns="291592" bIns="291592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>
              <a:solidFill>
                <a:srgbClr val="595959"/>
              </a:solidFill>
            </a:rPr>
            <a:t>YEAR 12</a:t>
          </a:r>
        </a:p>
      </dsp:txBody>
      <dsp:txXfrm>
        <a:off x="5877125" y="0"/>
        <a:ext cx="2446089" cy="1334082"/>
      </dsp:txXfrm>
    </dsp:sp>
    <dsp:sp modelId="{89FDD7C3-6051-FE4B-A817-C4830A6DE4C0}">
      <dsp:nvSpPr>
        <dsp:cNvPr id="0" name=""/>
        <dsp:cNvSpPr/>
      </dsp:nvSpPr>
      <dsp:spPr>
        <a:xfrm>
          <a:off x="2997134" y="0"/>
          <a:ext cx="2467386" cy="444694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91592" tIns="291592" rIns="291592" bIns="291592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>
              <a:solidFill>
                <a:srgbClr val="595959"/>
              </a:solidFill>
            </a:rPr>
            <a:t>YEAR 6</a:t>
          </a:r>
        </a:p>
      </dsp:txBody>
      <dsp:txXfrm>
        <a:off x="2997134" y="0"/>
        <a:ext cx="2467386" cy="1334082"/>
      </dsp:txXfrm>
    </dsp:sp>
    <dsp:sp modelId="{E192C6AB-C24C-804A-86D6-098E186E0E05}">
      <dsp:nvSpPr>
        <dsp:cNvPr id="0" name=""/>
        <dsp:cNvSpPr/>
      </dsp:nvSpPr>
      <dsp:spPr>
        <a:xfrm>
          <a:off x="371261" y="0"/>
          <a:ext cx="2437254" cy="444694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91592" tIns="291592" rIns="291592" bIns="291592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>
              <a:solidFill>
                <a:srgbClr val="595959"/>
              </a:solidFill>
            </a:rPr>
            <a:t>YEAR 1</a:t>
          </a:r>
        </a:p>
      </dsp:txBody>
      <dsp:txXfrm>
        <a:off x="371261" y="0"/>
        <a:ext cx="2437254" cy="1334082"/>
      </dsp:txXfrm>
    </dsp:sp>
    <dsp:sp modelId="{B8155777-FCB1-534F-A8D2-86A2EEBD9B92}">
      <dsp:nvSpPr>
        <dsp:cNvPr id="0" name=""/>
        <dsp:cNvSpPr/>
      </dsp:nvSpPr>
      <dsp:spPr>
        <a:xfrm>
          <a:off x="310734" y="2017413"/>
          <a:ext cx="2453384" cy="8891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Property #1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$450,000 Purchase Price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$90,000 Down</a:t>
          </a:r>
        </a:p>
      </dsp:txBody>
      <dsp:txXfrm>
        <a:off x="336777" y="2043456"/>
        <a:ext cx="2401298" cy="837085"/>
      </dsp:txXfrm>
    </dsp:sp>
    <dsp:sp modelId="{5F18D725-91C0-BD4E-8BAB-242EB27B1353}">
      <dsp:nvSpPr>
        <dsp:cNvPr id="0" name=""/>
        <dsp:cNvSpPr/>
      </dsp:nvSpPr>
      <dsp:spPr>
        <a:xfrm rot="18088543">
          <a:off x="2571449" y="2100139"/>
          <a:ext cx="806379" cy="35991"/>
        </a:xfrm>
        <a:custGeom>
          <a:avLst/>
          <a:gdLst/>
          <a:ahLst/>
          <a:cxnLst/>
          <a:rect l="0" t="0" r="0" b="0"/>
          <a:pathLst>
            <a:path>
              <a:moveTo>
                <a:pt x="0" y="17995"/>
              </a:moveTo>
              <a:lnTo>
                <a:pt x="806379" y="17995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2954479" y="2097975"/>
        <a:ext cx="40318" cy="40318"/>
      </dsp:txXfrm>
    </dsp:sp>
    <dsp:sp modelId="{8FE751D1-7ACF-FA49-8C4C-8F27C89B2D5E}">
      <dsp:nvSpPr>
        <dsp:cNvPr id="0" name=""/>
        <dsp:cNvSpPr/>
      </dsp:nvSpPr>
      <dsp:spPr>
        <a:xfrm>
          <a:off x="3185158" y="1329684"/>
          <a:ext cx="2178932" cy="8891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Property #2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$580,000 Purchase Price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$116,000 Down – Refinance Property # 1 </a:t>
          </a:r>
        </a:p>
      </dsp:txBody>
      <dsp:txXfrm>
        <a:off x="3211201" y="1355727"/>
        <a:ext cx="2126846" cy="837085"/>
      </dsp:txXfrm>
    </dsp:sp>
    <dsp:sp modelId="{1CA61750-BB06-344F-B16C-D0852C1EE9B1}">
      <dsp:nvSpPr>
        <dsp:cNvPr id="0" name=""/>
        <dsp:cNvSpPr/>
      </dsp:nvSpPr>
      <dsp:spPr>
        <a:xfrm rot="20520304">
          <a:off x="5340280" y="1605893"/>
          <a:ext cx="973552" cy="35991"/>
        </a:xfrm>
        <a:custGeom>
          <a:avLst/>
          <a:gdLst/>
          <a:ahLst/>
          <a:cxnLst/>
          <a:rect l="0" t="0" r="0" b="0"/>
          <a:pathLst>
            <a:path>
              <a:moveTo>
                <a:pt x="0" y="17995"/>
              </a:moveTo>
              <a:lnTo>
                <a:pt x="973552" y="17995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5802717" y="1599549"/>
        <a:ext cx="48677" cy="48677"/>
      </dsp:txXfrm>
    </dsp:sp>
    <dsp:sp modelId="{EA366946-044D-2B42-91C6-BD10A7A520B5}">
      <dsp:nvSpPr>
        <dsp:cNvPr id="0" name=""/>
        <dsp:cNvSpPr/>
      </dsp:nvSpPr>
      <dsp:spPr>
        <a:xfrm>
          <a:off x="6290021" y="1028921"/>
          <a:ext cx="1778342" cy="8891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Property #4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$770,000 Purchase Price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$154,000 Down – Refinance Property # 1 </a:t>
          </a:r>
        </a:p>
      </dsp:txBody>
      <dsp:txXfrm>
        <a:off x="6316064" y="1054964"/>
        <a:ext cx="1726256" cy="837085"/>
      </dsp:txXfrm>
    </dsp:sp>
    <dsp:sp modelId="{6136A1DB-B9A2-8343-88C1-98F183B20C47}">
      <dsp:nvSpPr>
        <dsp:cNvPr id="0" name=""/>
        <dsp:cNvSpPr/>
      </dsp:nvSpPr>
      <dsp:spPr>
        <a:xfrm rot="2446789">
          <a:off x="5214476" y="2158793"/>
          <a:ext cx="1232539" cy="35991"/>
        </a:xfrm>
        <a:custGeom>
          <a:avLst/>
          <a:gdLst/>
          <a:ahLst/>
          <a:cxnLst/>
          <a:rect l="0" t="0" r="0" b="0"/>
          <a:pathLst>
            <a:path>
              <a:moveTo>
                <a:pt x="0" y="17995"/>
              </a:moveTo>
              <a:lnTo>
                <a:pt x="1232539" y="17995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5799932" y="2145975"/>
        <a:ext cx="61626" cy="61626"/>
      </dsp:txXfrm>
    </dsp:sp>
    <dsp:sp modelId="{732D2F0A-7656-424B-9CD3-4E80BAED130F}">
      <dsp:nvSpPr>
        <dsp:cNvPr id="0" name=""/>
        <dsp:cNvSpPr/>
      </dsp:nvSpPr>
      <dsp:spPr>
        <a:xfrm>
          <a:off x="6297401" y="2134722"/>
          <a:ext cx="1778342" cy="8891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Property #5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$770,000 Purchase Price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$154,000 Down – Refinance Property # 2 </a:t>
          </a:r>
        </a:p>
      </dsp:txBody>
      <dsp:txXfrm>
        <a:off x="6323444" y="2160765"/>
        <a:ext cx="1726256" cy="837085"/>
      </dsp:txXfrm>
    </dsp:sp>
    <dsp:sp modelId="{314B00B4-7CEC-A541-AF37-1C144796B57D}">
      <dsp:nvSpPr>
        <dsp:cNvPr id="0" name=""/>
        <dsp:cNvSpPr/>
      </dsp:nvSpPr>
      <dsp:spPr>
        <a:xfrm rot="3738013">
          <a:off x="2518842" y="2849799"/>
          <a:ext cx="916642" cy="35991"/>
        </a:xfrm>
        <a:custGeom>
          <a:avLst/>
          <a:gdLst/>
          <a:ahLst/>
          <a:cxnLst/>
          <a:rect l="0" t="0" r="0" b="0"/>
          <a:pathLst>
            <a:path>
              <a:moveTo>
                <a:pt x="0" y="17995"/>
              </a:moveTo>
              <a:lnTo>
                <a:pt x="916642" y="17995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2954247" y="2844879"/>
        <a:ext cx="45832" cy="45832"/>
      </dsp:txXfrm>
    </dsp:sp>
    <dsp:sp modelId="{36E25FF2-89F2-F546-A6F1-35A10B407CA2}">
      <dsp:nvSpPr>
        <dsp:cNvPr id="0" name=""/>
        <dsp:cNvSpPr/>
      </dsp:nvSpPr>
      <dsp:spPr>
        <a:xfrm>
          <a:off x="3190209" y="2829005"/>
          <a:ext cx="2161184" cy="8891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Property #3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$580,000 Purchase Price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$116,000 Down</a:t>
          </a:r>
        </a:p>
      </dsp:txBody>
      <dsp:txXfrm>
        <a:off x="3216252" y="2855048"/>
        <a:ext cx="2109098" cy="837085"/>
      </dsp:txXfrm>
    </dsp:sp>
    <dsp:sp modelId="{0CB5E2C0-F994-274F-883D-CC7CA62CF524}">
      <dsp:nvSpPr>
        <dsp:cNvPr id="0" name=""/>
        <dsp:cNvSpPr/>
      </dsp:nvSpPr>
      <dsp:spPr>
        <a:xfrm rot="1511740">
          <a:off x="5301985" y="3476674"/>
          <a:ext cx="1038635" cy="35991"/>
        </a:xfrm>
        <a:custGeom>
          <a:avLst/>
          <a:gdLst/>
          <a:ahLst/>
          <a:cxnLst/>
          <a:rect l="0" t="0" r="0" b="0"/>
          <a:pathLst>
            <a:path>
              <a:moveTo>
                <a:pt x="0" y="17995"/>
              </a:moveTo>
              <a:lnTo>
                <a:pt x="1038635" y="17995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5795337" y="3468704"/>
        <a:ext cx="51931" cy="51931"/>
      </dsp:txXfrm>
    </dsp:sp>
    <dsp:sp modelId="{A29B5680-7B92-604D-B1E8-2C4C2AA5A2F6}">
      <dsp:nvSpPr>
        <dsp:cNvPr id="0" name=""/>
        <dsp:cNvSpPr/>
      </dsp:nvSpPr>
      <dsp:spPr>
        <a:xfrm>
          <a:off x="6291212" y="3271163"/>
          <a:ext cx="1778342" cy="8891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Property #6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$770,000 Purchase Price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$77,000 Down – Refinance Property # 3</a:t>
          </a:r>
        </a:p>
      </dsp:txBody>
      <dsp:txXfrm>
        <a:off x="6317255" y="3297206"/>
        <a:ext cx="1726256" cy="8370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039EF7-4A80-014B-B4E2-427C10FDB08F}">
      <dsp:nvSpPr>
        <dsp:cNvPr id="0" name=""/>
        <dsp:cNvSpPr/>
      </dsp:nvSpPr>
      <dsp:spPr>
        <a:xfrm>
          <a:off x="2678" y="979034"/>
          <a:ext cx="2687835" cy="1075134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000000"/>
              </a:solidFill>
            </a:rPr>
            <a:t>Year 1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000000"/>
              </a:solidFill>
            </a:rPr>
            <a:t>Portfolio $450,000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000000"/>
              </a:solidFill>
            </a:rPr>
            <a:t>Equity $90,000</a:t>
          </a:r>
        </a:p>
      </dsp:txBody>
      <dsp:txXfrm>
        <a:off x="2678" y="979034"/>
        <a:ext cx="2419052" cy="1075134"/>
      </dsp:txXfrm>
    </dsp:sp>
    <dsp:sp modelId="{EA53184B-7281-7948-8AA6-31CA772AF336}">
      <dsp:nvSpPr>
        <dsp:cNvPr id="0" name=""/>
        <dsp:cNvSpPr/>
      </dsp:nvSpPr>
      <dsp:spPr>
        <a:xfrm>
          <a:off x="2152947" y="979034"/>
          <a:ext cx="2687835" cy="107513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 dirty="0">
            <a:solidFill>
              <a:srgbClr val="000000"/>
            </a:solidFill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000000"/>
              </a:solidFill>
            </a:rPr>
            <a:t>Year 6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000000"/>
              </a:solidFill>
            </a:rPr>
            <a:t> Portfolio $1,734,000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 dirty="0">
            <a:solidFill>
              <a:srgbClr val="000000"/>
            </a:solidFill>
          </a:endParaRPr>
        </a:p>
      </dsp:txBody>
      <dsp:txXfrm>
        <a:off x="2690514" y="979034"/>
        <a:ext cx="1612701" cy="1075134"/>
      </dsp:txXfrm>
    </dsp:sp>
    <dsp:sp modelId="{5570C097-062A-F84A-94D4-93C71FD902E6}">
      <dsp:nvSpPr>
        <dsp:cNvPr id="0" name=""/>
        <dsp:cNvSpPr/>
      </dsp:nvSpPr>
      <dsp:spPr>
        <a:xfrm>
          <a:off x="4303216" y="979034"/>
          <a:ext cx="2687835" cy="107513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000000"/>
              </a:solidFill>
            </a:rPr>
            <a:t>Year 12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000000"/>
              </a:solidFill>
            </a:rPr>
            <a:t>Portfolio $4,635,364</a:t>
          </a:r>
        </a:p>
      </dsp:txBody>
      <dsp:txXfrm>
        <a:off x="4840783" y="979034"/>
        <a:ext cx="1612701" cy="1075134"/>
      </dsp:txXfrm>
    </dsp:sp>
    <dsp:sp modelId="{DDE06778-5C5D-CC4E-A0CE-15AB3D722795}">
      <dsp:nvSpPr>
        <dsp:cNvPr id="0" name=""/>
        <dsp:cNvSpPr/>
      </dsp:nvSpPr>
      <dsp:spPr>
        <a:xfrm>
          <a:off x="6453485" y="979034"/>
          <a:ext cx="2687835" cy="107513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solidFill>
              <a:srgbClr val="000000"/>
            </a:solidFill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000000"/>
              </a:solidFill>
            </a:rPr>
            <a:t>Year 25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000000"/>
              </a:solidFill>
            </a:rPr>
            <a:t>Portfolio $8,738,406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000000"/>
              </a:solidFill>
            </a:rPr>
            <a:t>Equity $7,571,638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solidFill>
              <a:srgbClr val="000000"/>
            </a:solidFill>
          </a:endParaRPr>
        </a:p>
      </dsp:txBody>
      <dsp:txXfrm>
        <a:off x="6991052" y="979034"/>
        <a:ext cx="1612701" cy="10751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10/7/2019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10/7/2019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10/7/2019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10/7/2019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10/7/2019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10/7/2019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CE441-B9F8-40EC-96C9-5C4CCE2E13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E934EC-877F-4E49-8A04-1988C2C9E7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BDECD2-6D55-4D1D-9EFB-12CDF45BC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F37B4-487C-400E-BC07-FFBBA3CFC73E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E4A39E-EF54-4D0E-BC45-7569EDA90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834A64-0776-4CAC-86DC-5372579E4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195B9-8A01-42A8-86EA-2AFF899DA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4741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A367A-86A1-4824-B176-CC4F5B433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4C100-B80B-4F2C-9011-E17E7D73ED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EEE93-1439-4F8F-814B-DAF93C9CE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F37B4-487C-400E-BC07-FFBBA3CFC73E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10C5A2-52B6-4F91-9F85-9478D1CC9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DAC64-30DB-48BE-8339-A03C3FB4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195B9-8A01-42A8-86EA-2AFF899DA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1091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07CE8-DE64-4C52-A03C-257181163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8BCC94-0BA9-4AA8-B1AE-D9667E186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16210-ECC0-4C38-91CE-B6E446C94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F37B4-487C-400E-BC07-FFBBA3CFC73E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0C5DF0-B5B5-4AC0-B760-610F0A9FA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483B7A-CADF-4967-9DD8-90BE48097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195B9-8A01-42A8-86EA-2AFF899DA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6598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3E045-5947-48E0-A4A5-0D60E5F46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FC3B81-5353-446A-AF51-1939DB6B5A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E14241-1F0E-4430-930E-C9A6809DDA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575BDC-CCE9-42DC-8E6C-9C7096E21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F37B4-487C-400E-BC07-FFBBA3CFC73E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20AEE4-BE44-423F-B8C6-7D40F0AE3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B1301-C876-48FD-9583-238301AF2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195B9-8A01-42A8-86EA-2AFF899DA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9320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52CBF-C91D-411E-A776-8DB1E9234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7E6BAF-CE4C-48C6-9642-C3582D571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1F941B-FFB0-4AB7-AC3C-39F534768B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9D668E-EDD6-4178-A3C8-BBFD3E5394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8D6B61-479C-4383-B94F-D00F6EB4EA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8B8AD4-6E29-450F-A67B-09144A9C6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F37B4-487C-400E-BC07-FFBBA3CFC73E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5AB290-21D4-4A1C-8C79-21D2C3333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BDC919-0D01-46D7-BD8D-159C2B1AB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195B9-8A01-42A8-86EA-2AFF899DA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191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10/7/2019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9D257-8485-405A-B903-0A1E3C917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CD4BD4-BBB3-4415-9CD1-16AFB63D2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F37B4-487C-400E-BC07-FFBBA3CFC73E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E34E1C-0BA5-4AEE-AE9A-694CD014D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0AA5BB-CE39-477B-AC25-EADF2DCE6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195B9-8A01-42A8-86EA-2AFF899DA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6769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6E3C5A-92FF-4017-A9EB-DD51E9A3D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F37B4-487C-400E-BC07-FFBBA3CFC73E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A9BA60-780B-4C09-8F44-B42199697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46A7C8-A94B-45B5-BC1C-AA259C8C6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195B9-8A01-42A8-86EA-2AFF899DA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8275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1F9CF-BBA1-47EF-A55F-E0A97BDBA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0F81C-22AB-4913-86AF-70DD8BA5D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5ADAB8-7E75-4CDD-9330-50577D7713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967BC3-3CA5-4A52-9CCC-4FE622BAA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F37B4-487C-400E-BC07-FFBBA3CFC73E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38EC1E-A519-4667-8ADB-2B42B4A97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3AE77E-40B2-408B-A027-1AB86D91B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195B9-8A01-42A8-86EA-2AFF899DA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9229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EDEBD-BE49-4584-B632-01A9B2A2F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CAB6CF-00F8-4A9F-86B8-E8C9E66F7A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CEDB2F-DBD5-43EE-A926-084D8CC3C7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D1CCA6-EDD9-4173-81E1-389B50B1D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F37B4-487C-400E-BC07-FFBBA3CFC73E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ABCCD5-6720-4B91-9B31-CF265840F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73C07D-02AF-41A7-93D5-CEE543EC0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195B9-8A01-42A8-86EA-2AFF899DA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6421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0CF30-5A46-44D2-BD29-396378271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0DE466-B2AB-4E35-81DA-14BD4D45EC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8FFF1-58A2-43C2-8079-5796FEE96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F37B4-487C-400E-BC07-FFBBA3CFC73E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F5DABE-49D7-4B06-86F9-DE374146D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558C3B-5E4B-4F7A-ACFD-6C51E34A2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195B9-8A01-42A8-86EA-2AFF899DA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702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8EF1CE-047E-4BBE-9854-F05C251854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5724E9-A604-4669-84E4-35060A471A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D5114A-8EE8-44C4-B483-9FA8F6152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F37B4-487C-400E-BC07-FFBBA3CFC73E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84455-0603-410C-AA8C-1CDB77E71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4B7C7-CD05-4E49-A3A5-678698DDE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195B9-8A01-42A8-86EA-2AFF899DA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07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10/7/2019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10/7/2019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10/7/2019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10/7/2019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10/7/2019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10/7/2019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10/7/2019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10/7/2019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BC0828-EB5D-4BBC-A93C-8A996A2C1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3F4D47-17FA-45A3-A36B-60300CF95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71472-FF2A-4F35-908F-FEA186D6FE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0F37B4-487C-400E-BC07-FFBBA3CFC73E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A23D4-9E67-4653-ACA7-45ECF79AF3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0F6F5-B60B-4E08-ABCB-0DA7A147D4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195B9-8A01-42A8-86EA-2AFF899DA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2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0.jpeg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1.jpeg"/><Relationship Id="rId4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6B7D-C4FB-444B-BC72-4E25BE34F8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/>
          <a:p>
            <a:r>
              <a:rPr lang="en-CA" dirty="0"/>
              <a:t>Toronto/Yorkville Rental Market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CF6E6A-138A-4CC5-9BC5-DDAE53B870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602" y="5576633"/>
            <a:ext cx="7100475" cy="656216"/>
          </a:xfrm>
        </p:spPr>
        <p:txBody>
          <a:bodyPr>
            <a:normAutofit fontScale="25000" lnSpcReduction="20000"/>
          </a:bodyPr>
          <a:lstStyle/>
          <a:p>
            <a:r>
              <a:rPr lang="en-CA" sz="12800" dirty="0"/>
              <a:t>55C - October 5, 2019</a:t>
            </a:r>
          </a:p>
          <a:p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70A311-BA59-4C92-91B8-96FBE8695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7563" y="4961010"/>
            <a:ext cx="4221131" cy="188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3347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6B7D-C4FB-444B-BC72-4E25BE34F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984" y="1238501"/>
            <a:ext cx="6044765" cy="2662379"/>
          </a:xfrm>
        </p:spPr>
        <p:txBody>
          <a:bodyPr/>
          <a:lstStyle/>
          <a:p>
            <a:r>
              <a:rPr lang="en-CA" sz="3600" dirty="0"/>
              <a:t>Toronto/Yorkville Condo Rental Market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70A311-BA59-4C92-91B8-96FBE8695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7563" y="4961010"/>
            <a:ext cx="4221131" cy="188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564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Freeform 6">
            <a:extLst>
              <a:ext uri="{FF2B5EF4-FFF2-40B4-BE49-F238E27FC236}">
                <a16:creationId xmlns:a16="http://schemas.microsoft.com/office/drawing/2014/main" id="{133F8CB7-795C-4272-9073-64D8CF97F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79277119-B941-4A45-9322-FA2BC135D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Freeform 23">
            <a:extLst>
              <a:ext uri="{FF2B5EF4-FFF2-40B4-BE49-F238E27FC236}">
                <a16:creationId xmlns:a16="http://schemas.microsoft.com/office/drawing/2014/main" id="{DFDB457D-F372-428B-A10D-41080EF93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7554995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266B7D-C4FB-444B-BC72-4E25BE34F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0312" y="643813"/>
            <a:ext cx="3669506" cy="507097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Furnished Units in Luxury Condo Projects in Toronto Leasing for a 30% Premium over Unfurnished Units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E1B2D0-B973-4686-B297-0D34E814B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185212" y="555172"/>
            <a:ext cx="7184572" cy="5747656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2149788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Freeform 6">
            <a:extLst>
              <a:ext uri="{FF2B5EF4-FFF2-40B4-BE49-F238E27FC236}">
                <a16:creationId xmlns:a16="http://schemas.microsoft.com/office/drawing/2014/main" id="{133F8CB7-795C-4272-9073-64D8CF97F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79277119-B941-4A45-9322-FA2BC135D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Freeform 23">
            <a:extLst>
              <a:ext uri="{FF2B5EF4-FFF2-40B4-BE49-F238E27FC236}">
                <a16:creationId xmlns:a16="http://schemas.microsoft.com/office/drawing/2014/main" id="{DFDB457D-F372-428B-A10D-41080EF93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7554995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266B7D-C4FB-444B-BC72-4E25BE34F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4569" y="343017"/>
            <a:ext cx="3734821" cy="520382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sz="4800" dirty="0"/>
              <a:t>Average Condo Rental Rates in Postal Code M4Y up about 7% Annually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E1B2D0-B973-4686-B297-0D34E814B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185211" y="555171"/>
            <a:ext cx="7184573" cy="5747657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1628000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0FA1B97-98F1-4B4E-816D-27FA0E0627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1B2BF06-97B5-459D-A2C0-49B160F57B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47203"/>
            <a:ext cx="11707367" cy="2572622"/>
          </a:xfrm>
          <a:custGeom>
            <a:avLst/>
            <a:gdLst>
              <a:gd name="connsiteX0" fmla="*/ 0 w 11707367"/>
              <a:gd name="connsiteY0" fmla="*/ 0 h 2572622"/>
              <a:gd name="connsiteX1" fmla="*/ 1888420 w 11707367"/>
              <a:gd name="connsiteY1" fmla="*/ 0 h 2572622"/>
              <a:gd name="connsiteX2" fmla="*/ 2198560 w 11707367"/>
              <a:gd name="connsiteY2" fmla="*/ 310139 h 2572622"/>
              <a:gd name="connsiteX3" fmla="*/ 2425431 w 11707367"/>
              <a:gd name="connsiteY3" fmla="*/ 310139 h 2572622"/>
              <a:gd name="connsiteX4" fmla="*/ 2735570 w 11707367"/>
              <a:gd name="connsiteY4" fmla="*/ 0 h 2572622"/>
              <a:gd name="connsiteX5" fmla="*/ 11707367 w 11707367"/>
              <a:gd name="connsiteY5" fmla="*/ 0 h 2572622"/>
              <a:gd name="connsiteX6" fmla="*/ 11707367 w 11707367"/>
              <a:gd name="connsiteY6" fmla="*/ 2572622 h 2572622"/>
              <a:gd name="connsiteX7" fmla="*/ 0 w 11707367"/>
              <a:gd name="connsiteY7" fmla="*/ 2572622 h 2572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07367" h="2572622">
                <a:moveTo>
                  <a:pt x="0" y="0"/>
                </a:moveTo>
                <a:lnTo>
                  <a:pt x="1888420" y="0"/>
                </a:lnTo>
                <a:lnTo>
                  <a:pt x="2198560" y="310139"/>
                </a:lnTo>
                <a:cubicBezTo>
                  <a:pt x="2261209" y="372788"/>
                  <a:pt x="2362782" y="372788"/>
                  <a:pt x="2425431" y="310139"/>
                </a:cubicBezTo>
                <a:lnTo>
                  <a:pt x="2735570" y="0"/>
                </a:lnTo>
                <a:lnTo>
                  <a:pt x="11707367" y="0"/>
                </a:lnTo>
                <a:lnTo>
                  <a:pt x="11707367" y="2572622"/>
                </a:lnTo>
                <a:lnTo>
                  <a:pt x="0" y="2572622"/>
                </a:lnTo>
                <a:close/>
              </a:path>
            </a:pathLst>
          </a:custGeom>
          <a:solidFill>
            <a:srgbClr val="595959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A22E3B-1C50-423E-A487-D72DB3CC80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0393" y="1143473"/>
            <a:ext cx="3657146" cy="5395440"/>
          </a:xfrm>
        </p:spPr>
        <p:txBody>
          <a:bodyPr>
            <a:normAutofit/>
          </a:bodyPr>
          <a:lstStyle/>
          <a:p>
            <a:r>
              <a:rPr lang="en-CA" sz="3600" b="1" dirty="0">
                <a:solidFill>
                  <a:srgbClr val="FFFFFF"/>
                </a:solidFill>
                <a:latin typeface="+mj-lt"/>
                <a:cs typeface="Calibri" panose="020F0502020204030204" pitchFamily="34" charset="0"/>
              </a:rPr>
              <a:t>Four Seasons Leasing Suites for nearly $6.50 psf</a:t>
            </a:r>
          </a:p>
          <a:p>
            <a:endParaRPr lang="en-CA" sz="3600" b="1" dirty="0">
              <a:solidFill>
                <a:srgbClr val="FFFFFF"/>
              </a:solidFill>
              <a:latin typeface="+mj-lt"/>
              <a:cs typeface="Calibri" panose="020F0502020204030204" pitchFamily="34" charset="0"/>
            </a:endParaRPr>
          </a:p>
          <a:p>
            <a:r>
              <a:rPr lang="en-CA" sz="3600" b="1" dirty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Bay Street sites Getting $4.50 to $4.80 psf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C4B452-89DC-4274-9334-48298AC0DD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120002" y="269248"/>
            <a:ext cx="7916487" cy="63331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A356C10-82BF-4464-983D-4DD8B3C9C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42" y="132503"/>
            <a:ext cx="697476" cy="87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4905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38">
            <a:extLst>
              <a:ext uri="{FF2B5EF4-FFF2-40B4-BE49-F238E27FC236}">
                <a16:creationId xmlns:a16="http://schemas.microsoft.com/office/drawing/2014/main" id="{E2264E67-6F59-4D8D-8E5F-8245B0FEAE7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3" y="0"/>
            <a:ext cx="1218742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23">
            <a:extLst>
              <a:ext uri="{FF2B5EF4-FFF2-40B4-BE49-F238E27FC236}">
                <a16:creationId xmlns:a16="http://schemas.microsoft.com/office/drawing/2014/main" id="{158E1C6E-D299-4F5D-B15B-155EBF7F62F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12121"/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F14B4E-33FF-46DB-922F-DCBCD9EAE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5616" y="348147"/>
            <a:ext cx="6212551" cy="5331200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266B7D-C4FB-444B-BC72-4E25BE34F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008" y="1222310"/>
            <a:ext cx="4334987" cy="3097764"/>
          </a:xfrm>
        </p:spPr>
        <p:txBody>
          <a:bodyPr anchor="b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CA" sz="6000" dirty="0">
                <a:solidFill>
                  <a:srgbClr val="FFFFFF"/>
                </a:solidFill>
              </a:rPr>
              <a:t>Thank You</a:t>
            </a:r>
            <a:br>
              <a:rPr lang="en-CA" sz="2800" dirty="0">
                <a:solidFill>
                  <a:srgbClr val="FFFFFF"/>
                </a:solidFill>
              </a:rPr>
            </a:br>
            <a:br>
              <a:rPr lang="en-CA" sz="2800" dirty="0">
                <a:solidFill>
                  <a:srgbClr val="FFFFFF"/>
                </a:solidFill>
              </a:rPr>
            </a:br>
            <a:r>
              <a:rPr lang="en-CA" sz="2800" dirty="0">
                <a:solidFill>
                  <a:srgbClr val="FFFFFF"/>
                </a:solidFill>
              </a:rPr>
              <a:t>Ben Myers</a:t>
            </a:r>
            <a:br>
              <a:rPr lang="en-CA" sz="2800" dirty="0">
                <a:solidFill>
                  <a:srgbClr val="FFFFFF"/>
                </a:solidFill>
              </a:rPr>
            </a:br>
            <a:r>
              <a:rPr lang="en-CA" sz="2800" dirty="0">
                <a:solidFill>
                  <a:srgbClr val="FFFFFF"/>
                </a:solidFill>
              </a:rPr>
              <a:t>President</a:t>
            </a:r>
            <a:br>
              <a:rPr lang="en-CA" sz="2800" dirty="0">
                <a:solidFill>
                  <a:srgbClr val="FFFFFF"/>
                </a:solidFill>
              </a:rPr>
            </a:br>
            <a:r>
              <a:rPr lang="en-CA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Bullpen Consulting</a:t>
            </a:r>
            <a:br>
              <a:rPr lang="en-CA" sz="2800" dirty="0">
                <a:solidFill>
                  <a:srgbClr val="FFFFFF"/>
                </a:solidFill>
              </a:rPr>
            </a:br>
            <a:r>
              <a:rPr lang="en-CA" sz="2800" dirty="0">
                <a:solidFill>
                  <a:srgbClr val="FFFFFF"/>
                </a:solidFill>
              </a:rPr>
              <a:t>Twitter: @Benmyers29</a:t>
            </a:r>
            <a:br>
              <a:rPr lang="en-CA" sz="2800" dirty="0">
                <a:solidFill>
                  <a:srgbClr val="FFFFFF"/>
                </a:solidFill>
              </a:rPr>
            </a:br>
            <a:r>
              <a:rPr lang="en-CA" sz="2800" dirty="0">
                <a:solidFill>
                  <a:srgbClr val="FFFFFF"/>
                </a:solidFill>
              </a:rPr>
              <a:t>@BullpenConsult</a:t>
            </a:r>
            <a:br>
              <a:rPr lang="en-CA" sz="2800" dirty="0">
                <a:solidFill>
                  <a:srgbClr val="FFFFFF"/>
                </a:solidFill>
              </a:rPr>
            </a:br>
            <a:r>
              <a:rPr lang="en-CA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BullpenConsulting.ca</a:t>
            </a:r>
            <a:br>
              <a:rPr lang="en-CA" sz="2800" dirty="0">
                <a:solidFill>
                  <a:srgbClr val="FFFFFF"/>
                </a:solidFill>
              </a:rPr>
            </a:br>
            <a:br>
              <a:rPr lang="en-CA" sz="2800" dirty="0">
                <a:solidFill>
                  <a:srgbClr val="FFFFFF"/>
                </a:solidFill>
              </a:rPr>
            </a:br>
            <a:r>
              <a:rPr lang="en-CA" sz="2800" dirty="0">
                <a:solidFill>
                  <a:srgbClr val="FFFFFF"/>
                </a:solidFill>
              </a:rPr>
              <a:t>Ben@BullpenConsulting.ca</a:t>
            </a:r>
          </a:p>
        </p:txBody>
      </p:sp>
      <p:pic>
        <p:nvPicPr>
          <p:cNvPr id="10" name="Picture 9" descr="A person wearing a suit and tie smiling at the camera&#10;&#10;Description generated with very high confidence">
            <a:extLst>
              <a:ext uri="{FF2B5EF4-FFF2-40B4-BE49-F238E27FC236}">
                <a16:creationId xmlns:a16="http://schemas.microsoft.com/office/drawing/2014/main" id="{C22034C5-4CF9-4BCC-86A1-017051429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400" y="4586565"/>
            <a:ext cx="1603815" cy="1911637"/>
          </a:xfrm>
          <a:prstGeom prst="rect">
            <a:avLst/>
          </a:prstGeom>
          <a:ln w="66675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F488F7-D3FC-451E-B39D-137272D9EDC3}"/>
              </a:ext>
            </a:extLst>
          </p:cNvPr>
          <p:cNvSpPr txBox="1"/>
          <p:nvPr/>
        </p:nvSpPr>
        <p:spPr>
          <a:xfrm>
            <a:off x="5201174" y="5872294"/>
            <a:ext cx="6501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Residential Real Estate Advisory Services – (416) 716 2096</a:t>
            </a:r>
          </a:p>
        </p:txBody>
      </p:sp>
    </p:spTree>
    <p:extLst>
      <p:ext uri="{BB962C8B-B14F-4D97-AF65-F5344CB8AC3E}">
        <p14:creationId xmlns:p14="http://schemas.microsoft.com/office/powerpoint/2010/main" val="35198538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40288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1BC9F-AE76-44FB-9DA1-BCC660824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66327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TEAM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514AE6-741A-4DDF-B484-E6FC14778C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8694" y="1825625"/>
            <a:ext cx="6875106" cy="4351338"/>
          </a:xfrm>
        </p:spPr>
        <p:txBody>
          <a:bodyPr/>
          <a:lstStyle/>
          <a:p>
            <a:r>
              <a:rPr lang="en-US" dirty="0">
                <a:cs typeface="Arial" panose="020B0604020202020204" pitchFamily="34" charset="0"/>
              </a:rPr>
              <a:t>CONNECT Investment Strategy</a:t>
            </a:r>
          </a:p>
          <a:p>
            <a:r>
              <a:rPr lang="en-US" dirty="0">
                <a:cs typeface="Arial" panose="020B0604020202020204" pitchFamily="34" charset="0"/>
              </a:rPr>
              <a:t>Working with a Winning Team</a:t>
            </a:r>
          </a:p>
          <a:p>
            <a:r>
              <a:rPr lang="en-US" dirty="0">
                <a:cs typeface="Arial" panose="020B0604020202020204" pitchFamily="34" charset="0"/>
              </a:rPr>
              <a:t>Why Toronto?</a:t>
            </a:r>
          </a:p>
          <a:p>
            <a:r>
              <a:rPr lang="en-US" dirty="0">
                <a:cs typeface="Arial" panose="020B0604020202020204" pitchFamily="34" charset="0"/>
              </a:rPr>
              <a:t>Why 55C and Yorkville?</a:t>
            </a:r>
          </a:p>
          <a:p>
            <a:r>
              <a:rPr lang="en-US" dirty="0">
                <a:cs typeface="Arial" panose="020B0604020202020204" pitchFamily="34" charset="0"/>
              </a:rPr>
              <a:t>A return on your investment </a:t>
            </a:r>
          </a:p>
          <a:p>
            <a:r>
              <a:rPr lang="en-US" dirty="0">
                <a:cs typeface="Arial" panose="020B0604020202020204" pitchFamily="34" charset="0"/>
              </a:rPr>
              <a:t>What’s next?</a:t>
            </a:r>
          </a:p>
        </p:txBody>
      </p:sp>
      <p:pic>
        <p:nvPicPr>
          <p:cNvPr id="1026" name="Picture 2" descr="About - REP-3_04_C1_G_Ryan-Coyle">
            <a:extLst>
              <a:ext uri="{FF2B5EF4-FFF2-40B4-BE49-F238E27FC236}">
                <a16:creationId xmlns:a16="http://schemas.microsoft.com/office/drawing/2014/main" id="{0BD00467-C3B4-4476-B992-A6F48BC20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14" y="1530220"/>
            <a:ext cx="3544996" cy="4805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3361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1BC9F-AE76-44FB-9DA1-BCC660824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6632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Toronto Real Estate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 TSX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366BE0E0-F207-4F9A-8E8E-BFA0D810278D}"/>
              </a:ext>
            </a:extLst>
          </p:cNvPr>
          <p:cNvGraphicFramePr>
            <a:graphicFrameLocks/>
          </p:cNvGraphicFramePr>
          <p:nvPr/>
        </p:nvGraphicFramePr>
        <p:xfrm>
          <a:off x="2972899" y="2176463"/>
          <a:ext cx="6246201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54072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1BC9F-AE76-44FB-9DA1-BCC660824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6632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 Returns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TREB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VS TSX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D84CCA79-6656-4213-83D6-A49BA043447A}"/>
              </a:ext>
            </a:extLst>
          </p:cNvPr>
          <p:cNvGraphicFramePr>
            <a:graphicFrameLocks/>
          </p:cNvGraphicFramePr>
          <p:nvPr/>
        </p:nvGraphicFramePr>
        <p:xfrm>
          <a:off x="1073959" y="1270340"/>
          <a:ext cx="8585541" cy="5369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38627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1BC9F-AE76-44FB-9DA1-BCC660824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6632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STRATEGIES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514AE6-741A-4DDF-B484-E6FC14778C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2725"/>
            <a:ext cx="10515600" cy="4351338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800" dirty="0"/>
              <a:t>No Work</a:t>
            </a:r>
            <a:r>
              <a:rPr lang="en-US" sz="4800" b="1" dirty="0"/>
              <a:t> – Money works for you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800" dirty="0"/>
              <a:t>Leverage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800" dirty="0"/>
              <a:t>Risk minimization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800" dirty="0"/>
              <a:t>Return Maximization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800" dirty="0"/>
              <a:t>Deal types</a:t>
            </a:r>
          </a:p>
        </p:txBody>
      </p:sp>
    </p:spTree>
    <p:extLst>
      <p:ext uri="{BB962C8B-B14F-4D97-AF65-F5344CB8AC3E}">
        <p14:creationId xmlns:p14="http://schemas.microsoft.com/office/powerpoint/2010/main" val="1739837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6B7D-C4FB-444B-BC72-4E25BE34F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984" y="1238501"/>
            <a:ext cx="6044765" cy="2662379"/>
          </a:xfrm>
        </p:spPr>
        <p:txBody>
          <a:bodyPr/>
          <a:lstStyle/>
          <a:p>
            <a:r>
              <a:rPr lang="en-CA" dirty="0"/>
              <a:t>Toronto CMA</a:t>
            </a:r>
            <a:br>
              <a:rPr lang="en-CA" dirty="0"/>
            </a:br>
            <a:r>
              <a:rPr lang="en-CA" dirty="0"/>
              <a:t>Demographics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70A311-BA59-4C92-91B8-96FBE8695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7563" y="4961010"/>
            <a:ext cx="4221131" cy="188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6954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1BC9F-AE76-44FB-9DA1-BCC660824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66327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WEALTH MULTIPLIER PORTFOLIO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YEAR 25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18031A0-FAC4-4CCA-873E-EEAA67C49312}"/>
              </a:ext>
            </a:extLst>
          </p:cNvPr>
          <p:cNvSpPr txBox="1">
            <a:spLocks/>
          </p:cNvSpPr>
          <p:nvPr/>
        </p:nvSpPr>
        <p:spPr>
          <a:xfrm>
            <a:off x="990600" y="194945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Initial investment: $103,000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Portfolio value: $4,369,203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Equity value: $3,785,819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 condos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Total income Annual income: $171,000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Total return: 3,675%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Annualized return: 15.5%</a:t>
            </a:r>
          </a:p>
        </p:txBody>
      </p:sp>
    </p:spTree>
    <p:extLst>
      <p:ext uri="{BB962C8B-B14F-4D97-AF65-F5344CB8AC3E}">
        <p14:creationId xmlns:p14="http://schemas.microsoft.com/office/powerpoint/2010/main" val="13729722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1BC9F-AE76-44FB-9DA1-BCC660824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66327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WEALTH MULTIPLIER PORTFOLIO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YEAR 25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53F3F782-500F-432A-806A-5A1AA10165B5}"/>
              </a:ext>
            </a:extLst>
          </p:cNvPr>
          <p:cNvGraphicFramePr/>
          <p:nvPr/>
        </p:nvGraphicFramePr>
        <p:xfrm>
          <a:off x="737699" y="1166327"/>
          <a:ext cx="8470491" cy="44469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569A8E63-577B-4B19-9075-4E7B4B65CDF1}"/>
              </a:ext>
            </a:extLst>
          </p:cNvPr>
          <p:cNvGraphicFramePr/>
          <p:nvPr/>
        </p:nvGraphicFramePr>
        <p:xfrm>
          <a:off x="589126" y="4612423"/>
          <a:ext cx="9144000" cy="30332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6554251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8B5C927-EFD6-4533-8369-03249543C4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057"/>
          <a:stretch/>
        </p:blipFill>
        <p:spPr>
          <a:xfrm>
            <a:off x="1057593" y="1850635"/>
            <a:ext cx="5626674" cy="38812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5B33B0-E687-4078-BD25-F93BA5370F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83" r="7030"/>
          <a:stretch/>
        </p:blipFill>
        <p:spPr>
          <a:xfrm>
            <a:off x="6934200" y="2209800"/>
            <a:ext cx="4291833" cy="29943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BF8841-7EC2-40EF-8B22-ED32E8093064}"/>
              </a:ext>
            </a:extLst>
          </p:cNvPr>
          <p:cNvSpPr txBox="1"/>
          <p:nvPr/>
        </p:nvSpPr>
        <p:spPr>
          <a:xfrm>
            <a:off x="1676400" y="6466136"/>
            <a:ext cx="251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Statistics Canada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FBE89C-A37F-9F48-B23B-C7470AA3576E}"/>
              </a:ext>
            </a:extLst>
          </p:cNvPr>
          <p:cNvSpPr txBox="1"/>
          <p:nvPr/>
        </p:nvSpPr>
        <p:spPr>
          <a:xfrm>
            <a:off x="1524000" y="71762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LT Std 35 Light" panose="020B0402020203020204" pitchFamily="34" charset="0"/>
                <a:ea typeface="+mn-ea"/>
                <a:cs typeface="+mn-cs"/>
              </a:rPr>
              <a:t>__________________________________________________________________________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43F7D3-EC77-4DFF-A7E7-4C839E16D4A7}"/>
              </a:ext>
            </a:extLst>
          </p:cNvPr>
          <p:cNvSpPr/>
          <p:nvPr/>
        </p:nvSpPr>
        <p:spPr>
          <a:xfrm>
            <a:off x="227065" y="230954"/>
            <a:ext cx="92728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CANADA’S POPULATION GROWTH</a:t>
            </a:r>
            <a:endParaRPr kumimoji="0" lang="en-CA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5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1BC9F-AE76-44FB-9DA1-BCC660824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66327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TORONTO’S 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 GROWTH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356BD8-128C-4580-ADD3-C45B045FA7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057"/>
          <a:stretch/>
        </p:blipFill>
        <p:spPr>
          <a:xfrm>
            <a:off x="914400" y="1518912"/>
            <a:ext cx="6374478" cy="43970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5C3EEF-DD73-4BFA-BDAD-BC5E38707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612" y="1562100"/>
            <a:ext cx="7275025" cy="3733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2AD264-6FA6-4BE7-9916-670C77D4DC1B}"/>
              </a:ext>
            </a:extLst>
          </p:cNvPr>
          <p:cNvSpPr txBox="1"/>
          <p:nvPr/>
        </p:nvSpPr>
        <p:spPr>
          <a:xfrm>
            <a:off x="152399" y="6198282"/>
            <a:ext cx="2719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Statistics Canada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9333C4-5FF7-40FF-B5B6-42290158A8DD}"/>
              </a:ext>
            </a:extLst>
          </p:cNvPr>
          <p:cNvSpPr txBox="1"/>
          <p:nvPr/>
        </p:nvSpPr>
        <p:spPr>
          <a:xfrm>
            <a:off x="1485899" y="5613917"/>
            <a:ext cx="617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Approx. 201,000 newcomers to Toronto over the next two years.</a:t>
            </a:r>
          </a:p>
        </p:txBody>
      </p:sp>
    </p:spTree>
    <p:extLst>
      <p:ext uri="{BB962C8B-B14F-4D97-AF65-F5344CB8AC3E}">
        <p14:creationId xmlns:p14="http://schemas.microsoft.com/office/powerpoint/2010/main" val="37606257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1BC9F-AE76-44FB-9DA1-BCC660824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66327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TORONTO’S 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 GROWTH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FA02D6-4088-4692-A4DE-9F07B16CA6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8" t="34009" r="4345" b="12833"/>
          <a:stretch/>
        </p:blipFill>
        <p:spPr>
          <a:xfrm>
            <a:off x="1852561" y="1676761"/>
            <a:ext cx="8486878" cy="400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8405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1BC9F-AE76-44FB-9DA1-BCC660824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163" y="0"/>
            <a:ext cx="10515600" cy="1166327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SUPPLY CAN’T KEEP UP WITH</a:t>
            </a:r>
            <a:b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NEXT GENERATION OF 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514AE6-741A-4DDF-B484-E6FC14778C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5858" y="1537252"/>
            <a:ext cx="5697941" cy="463971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>
                <a:cs typeface="Arial" panose="020B0604020202020204" pitchFamily="34" charset="0"/>
              </a:rPr>
              <a:t>2018 Ryerson University’s Centre for Urban Research (CUR) and Statistics Canada study:</a:t>
            </a:r>
          </a:p>
          <a:p>
            <a:r>
              <a:rPr lang="en-US" sz="2400" dirty="0">
                <a:cs typeface="Arial" panose="020B0604020202020204" pitchFamily="34" charset="0"/>
              </a:rPr>
              <a:t>“There will potentially be </a:t>
            </a:r>
            <a:r>
              <a:rPr lang="en-US" sz="2400" b="1" dirty="0">
                <a:cs typeface="Arial" panose="020B0604020202020204" pitchFamily="34" charset="0"/>
              </a:rPr>
              <a:t>almost 700,000 Millennials</a:t>
            </a:r>
            <a:r>
              <a:rPr lang="en-US" sz="2400" dirty="0">
                <a:cs typeface="Arial" panose="020B0604020202020204" pitchFamily="34" charset="0"/>
              </a:rPr>
              <a:t> looking to break off into their own household in the next decade.”</a:t>
            </a:r>
          </a:p>
          <a:p>
            <a:r>
              <a:rPr lang="en-US" sz="2400" dirty="0">
                <a:cs typeface="Arial" panose="020B0604020202020204" pitchFamily="34" charset="0"/>
              </a:rPr>
              <a:t>“This pent-up demand will create almost </a:t>
            </a:r>
            <a:r>
              <a:rPr lang="en-US" sz="2400" b="1" dirty="0">
                <a:cs typeface="Arial" panose="020B0604020202020204" pitchFamily="34" charset="0"/>
              </a:rPr>
              <a:t>500,000 new Millennial-led households </a:t>
            </a:r>
            <a:r>
              <a:rPr lang="en-US" sz="2400" dirty="0">
                <a:cs typeface="Arial" panose="020B0604020202020204" pitchFamily="34" charset="0"/>
              </a:rPr>
              <a:t>over the next decade, contributing strongly to net new household formation in the region.”</a:t>
            </a:r>
          </a:p>
          <a:p>
            <a:r>
              <a:rPr lang="en-US" sz="2400" dirty="0">
                <a:cs typeface="Arial" panose="020B0604020202020204" pitchFamily="34" charset="0"/>
              </a:rPr>
              <a:t>“Robust migration could attract </a:t>
            </a:r>
            <a:r>
              <a:rPr lang="en-US" sz="2400" b="1" dirty="0">
                <a:cs typeface="Arial" panose="020B0604020202020204" pitchFamily="34" charset="0"/>
              </a:rPr>
              <a:t>a further 200,000 or more Millennials over the next decade.</a:t>
            </a:r>
            <a:r>
              <a:rPr lang="en-US" sz="2400" dirty="0">
                <a:cs typeface="Arial" panose="020B0604020202020204" pitchFamily="34" charset="0"/>
              </a:rPr>
              <a:t>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8A0727-7D84-4FE9-B0F3-3601491E9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729" y="1537252"/>
            <a:ext cx="5130175" cy="468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676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1BC9F-AE76-44FB-9DA1-BCC660824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620" y="0"/>
            <a:ext cx="10519180" cy="1166327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CBRE - BEST CITIES FOR TECH</a:t>
            </a:r>
          </a:p>
        </p:txBody>
      </p:sp>
      <p:pic>
        <p:nvPicPr>
          <p:cNvPr id="4" name="Picture 4" descr="http://www.cbre.ca/AssetLibrary/Tech-Talent-2018-NA-Social-post1.jpg">
            <a:extLst>
              <a:ext uri="{FF2B5EF4-FFF2-40B4-BE49-F238E27FC236}">
                <a16:creationId xmlns:a16="http://schemas.microsoft.com/office/drawing/2014/main" id="{1AAA7DF0-2300-48D9-8C7A-0242C2BBD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210" y="137160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7914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1BC9F-AE76-44FB-9DA1-BCC660824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66327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CBRE – FASTEST GROWING TECH MARKETS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714A6B-3B98-41AF-AECB-AB154AD39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321" y="1233781"/>
            <a:ext cx="7723297" cy="5508195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5EE5C761-1D44-490E-A7D8-6FF16918C716}"/>
              </a:ext>
            </a:extLst>
          </p:cNvPr>
          <p:cNvSpPr/>
          <p:nvPr/>
        </p:nvSpPr>
        <p:spPr>
          <a:xfrm>
            <a:off x="383564" y="1408420"/>
            <a:ext cx="840757" cy="4725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66467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1BC9F-AE76-44FB-9DA1-BCC660824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66327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CBRE – MOST AFFORDABLE TECH MARKETS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E8D8A8-EFF8-4ADA-9F43-EB9FF860D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191" y="1176515"/>
            <a:ext cx="7516206" cy="5475898"/>
          </a:xfrm>
          <a:prstGeom prst="rect">
            <a:avLst/>
          </a:prstGeom>
        </p:spPr>
      </p:pic>
      <p:sp>
        <p:nvSpPr>
          <p:cNvPr id="4" name="Arrow: Left 3">
            <a:extLst>
              <a:ext uri="{FF2B5EF4-FFF2-40B4-BE49-F238E27FC236}">
                <a16:creationId xmlns:a16="http://schemas.microsoft.com/office/drawing/2014/main" id="{44E64C56-5FF3-4172-A664-2F73AABE2D95}"/>
              </a:ext>
            </a:extLst>
          </p:cNvPr>
          <p:cNvSpPr/>
          <p:nvPr/>
        </p:nvSpPr>
        <p:spPr>
          <a:xfrm>
            <a:off x="6781332" y="4614959"/>
            <a:ext cx="1957675" cy="55232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6044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1BC9F-AE76-44FB-9DA1-BCC660824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66327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CONDOS: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NEW AFFORDABILITY SOLUTION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687425B-87C4-4109-A022-DB5B676D4E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0252" y="1250302"/>
            <a:ext cx="5604858" cy="533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881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6">
            <a:extLst>
              <a:ext uri="{FF2B5EF4-FFF2-40B4-BE49-F238E27FC236}">
                <a16:creationId xmlns:a16="http://schemas.microsoft.com/office/drawing/2014/main" id="{133F8CB7-795C-4272-9073-64D8CF97F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2647E2-7D2F-4C4F-872B-ACE1717F5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7D413C2-1363-4D2E-97D4-7F3549760E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2" y="0"/>
            <a:ext cx="7057118" cy="6858000"/>
          </a:xfrm>
          <a:custGeom>
            <a:avLst/>
            <a:gdLst>
              <a:gd name="connsiteX0" fmla="*/ 0 w 7057118"/>
              <a:gd name="connsiteY0" fmla="*/ 0 h 6858000"/>
              <a:gd name="connsiteX1" fmla="*/ 2420113 w 7057118"/>
              <a:gd name="connsiteY1" fmla="*/ 0 h 6858000"/>
              <a:gd name="connsiteX2" fmla="*/ 2496703 w 7057118"/>
              <a:gd name="connsiteY2" fmla="*/ 0 h 6858000"/>
              <a:gd name="connsiteX3" fmla="*/ 7057118 w 7057118"/>
              <a:gd name="connsiteY3" fmla="*/ 0 h 6858000"/>
              <a:gd name="connsiteX4" fmla="*/ 7057118 w 7057118"/>
              <a:gd name="connsiteY4" fmla="*/ 1900238 h 6858000"/>
              <a:gd name="connsiteX5" fmla="*/ 6686702 w 7057118"/>
              <a:gd name="connsiteY5" fmla="*/ 2178050 h 6858000"/>
              <a:gd name="connsiteX6" fmla="*/ 6682468 w 7057118"/>
              <a:gd name="connsiteY6" fmla="*/ 2184400 h 6858000"/>
              <a:gd name="connsiteX7" fmla="*/ 6676118 w 7057118"/>
              <a:gd name="connsiteY7" fmla="*/ 2193925 h 6858000"/>
              <a:gd name="connsiteX8" fmla="*/ 6669768 w 7057118"/>
              <a:gd name="connsiteY8" fmla="*/ 2201863 h 6858000"/>
              <a:gd name="connsiteX9" fmla="*/ 6669768 w 7057118"/>
              <a:gd name="connsiteY9" fmla="*/ 2211388 h 6858000"/>
              <a:gd name="connsiteX10" fmla="*/ 6669768 w 7057118"/>
              <a:gd name="connsiteY10" fmla="*/ 2220913 h 6858000"/>
              <a:gd name="connsiteX11" fmla="*/ 6676118 w 7057118"/>
              <a:gd name="connsiteY11" fmla="*/ 2228850 h 6858000"/>
              <a:gd name="connsiteX12" fmla="*/ 6682468 w 7057118"/>
              <a:gd name="connsiteY12" fmla="*/ 2238375 h 6858000"/>
              <a:gd name="connsiteX13" fmla="*/ 6686702 w 7057118"/>
              <a:gd name="connsiteY13" fmla="*/ 2244725 h 6858000"/>
              <a:gd name="connsiteX14" fmla="*/ 7057118 w 7057118"/>
              <a:gd name="connsiteY14" fmla="*/ 2522538 h 6858000"/>
              <a:gd name="connsiteX15" fmla="*/ 7057118 w 7057118"/>
              <a:gd name="connsiteY15" fmla="*/ 6858000 h 6858000"/>
              <a:gd name="connsiteX16" fmla="*/ 2496703 w 7057118"/>
              <a:gd name="connsiteY16" fmla="*/ 6858000 h 6858000"/>
              <a:gd name="connsiteX17" fmla="*/ 2420113 w 7057118"/>
              <a:gd name="connsiteY17" fmla="*/ 6858000 h 6858000"/>
              <a:gd name="connsiteX18" fmla="*/ 0 w 7057118"/>
              <a:gd name="connsiteY1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057118" h="6858000">
                <a:moveTo>
                  <a:pt x="0" y="0"/>
                </a:moveTo>
                <a:lnTo>
                  <a:pt x="2420113" y="0"/>
                </a:lnTo>
                <a:lnTo>
                  <a:pt x="2496703" y="0"/>
                </a:lnTo>
                <a:lnTo>
                  <a:pt x="7057118" y="0"/>
                </a:lnTo>
                <a:lnTo>
                  <a:pt x="7057118" y="1900238"/>
                </a:lnTo>
                <a:lnTo>
                  <a:pt x="6686702" y="2178050"/>
                </a:lnTo>
                <a:lnTo>
                  <a:pt x="6682468" y="2184400"/>
                </a:lnTo>
                <a:lnTo>
                  <a:pt x="6676118" y="2193925"/>
                </a:lnTo>
                <a:lnTo>
                  <a:pt x="6669768" y="2201863"/>
                </a:lnTo>
                <a:lnTo>
                  <a:pt x="6669768" y="2211388"/>
                </a:lnTo>
                <a:lnTo>
                  <a:pt x="6669768" y="2220913"/>
                </a:lnTo>
                <a:lnTo>
                  <a:pt x="6676118" y="2228850"/>
                </a:lnTo>
                <a:lnTo>
                  <a:pt x="6682468" y="2238375"/>
                </a:lnTo>
                <a:lnTo>
                  <a:pt x="6686702" y="2244725"/>
                </a:lnTo>
                <a:lnTo>
                  <a:pt x="7057118" y="2522538"/>
                </a:lnTo>
                <a:lnTo>
                  <a:pt x="7057118" y="6858000"/>
                </a:lnTo>
                <a:lnTo>
                  <a:pt x="2496703" y="6858000"/>
                </a:lnTo>
                <a:lnTo>
                  <a:pt x="2420113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solidFill>
              <a:schemeClr val="accent1"/>
            </a:solidFill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266B7D-C4FB-444B-BC72-4E25BE34F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4399" y="744352"/>
            <a:ext cx="4372947" cy="591560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4100" dirty="0">
                <a:solidFill>
                  <a:schemeClr val="tx1"/>
                </a:solidFill>
              </a:rPr>
              <a:t>Toronto CMA Population Grew by 125,000 People in 2018</a:t>
            </a:r>
            <a:br>
              <a:rPr lang="en-US" sz="4100" dirty="0">
                <a:solidFill>
                  <a:schemeClr val="tx1"/>
                </a:solidFill>
              </a:rPr>
            </a:br>
            <a:br>
              <a:rPr lang="en-US" sz="4100" dirty="0">
                <a:solidFill>
                  <a:schemeClr val="tx1"/>
                </a:solidFill>
              </a:rPr>
            </a:br>
            <a:r>
              <a:rPr lang="en-US" sz="4100" dirty="0">
                <a:solidFill>
                  <a:schemeClr val="tx1"/>
                </a:solidFill>
              </a:rPr>
              <a:t>Average growth was 80,000 from 2007 to 2017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EBC9F3-1E98-49D3-AF33-26CB1D490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283" y="1017037"/>
            <a:ext cx="6146543" cy="4917232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8271718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1BC9F-AE76-44FB-9DA1-BCC660824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66327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BLOOR-YORKVILLE 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TORONTO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DC1C1E-54B2-4DE0-B6A2-494114CB7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815" y="1357215"/>
            <a:ext cx="6620371" cy="15980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3E108F-36F0-4055-8B81-9A31EE2EB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08" y="3146123"/>
            <a:ext cx="2600688" cy="6192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467D30-A39E-4A6E-9939-8195A48082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608" y="3765335"/>
            <a:ext cx="3801005" cy="24958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EB4B4A-DCFE-468D-8734-C1F42020FE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3613" y="3765334"/>
            <a:ext cx="4494857" cy="25006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40FF0D-ACA5-4DA3-BA47-C904CBC158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1186" y="1357215"/>
            <a:ext cx="1863390" cy="160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7798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1BC9F-AE76-44FB-9DA1-BCC660824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66327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BLOOR-YORKVILLE 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TORONTO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3E108F-36F0-4055-8B81-9A31EE2EB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704" y="1262162"/>
            <a:ext cx="2600688" cy="6192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7CDF21-990E-4E16-9B84-8B1C00B3DD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195"/>
          <a:stretch/>
        </p:blipFill>
        <p:spPr>
          <a:xfrm>
            <a:off x="483704" y="1881373"/>
            <a:ext cx="5788363" cy="48176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9EF4C3-7459-4F1F-847A-3A3244154E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7719" y="2500584"/>
            <a:ext cx="5176076" cy="25846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4A2908C-FCB4-4F1B-997F-DAA9481F4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7719" y="1881373"/>
            <a:ext cx="2600688" cy="61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9072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1BC9F-AE76-44FB-9DA1-BCC660824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66327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55C 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ACCESSIBILITY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6204BC-4D1A-4105-A36F-D467C3258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39078"/>
            <a:ext cx="5386111" cy="56189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91623F-E88C-4C23-BBF9-0B94EB5EE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8121" y="1239079"/>
            <a:ext cx="3178216" cy="44708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511C58-EA3C-44CA-9294-4A433C4D15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6337" y="1239078"/>
            <a:ext cx="1818975" cy="447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2900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65B557-FA31-46AB-9DC7-92E77B6B7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245" y="1819597"/>
            <a:ext cx="5672251" cy="32188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227386-F0FA-4197-AAF7-EE3D1E48E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520" y="1818239"/>
            <a:ext cx="5341765" cy="32201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2A514D7-24ED-4236-9BF0-AA70A8CBB118}"/>
              </a:ext>
            </a:extLst>
          </p:cNvPr>
          <p:cNvSpPr/>
          <p:nvPr/>
        </p:nvSpPr>
        <p:spPr>
          <a:xfrm>
            <a:off x="327093" y="5144497"/>
            <a:ext cx="843921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Latest student data from Immigration, Refugees and Citizenship Canada (IRCC)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As of December 31, 2018 there were 572,415 international students in Canada. That’s a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16.25% growth compared to last year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, marking a third consecutive year of double-digit growth and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an overall increase of 73% in the five years since 2014.</a:t>
            </a:r>
            <a:endParaRPr lang="en-CA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7DAD84-648C-4A0E-8A64-A5C6D786CEE5}"/>
              </a:ext>
            </a:extLst>
          </p:cNvPr>
          <p:cNvSpPr/>
          <p:nvPr/>
        </p:nvSpPr>
        <p:spPr>
          <a:xfrm>
            <a:off x="397245" y="1361171"/>
            <a:ext cx="53417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55C is a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7 minute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walk to the University of Toronto</a:t>
            </a:r>
            <a:endParaRPr lang="en-CA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45B2D4-0C36-4408-91C4-742E317AD712}"/>
              </a:ext>
            </a:extLst>
          </p:cNvPr>
          <p:cNvSpPr/>
          <p:nvPr/>
        </p:nvSpPr>
        <p:spPr>
          <a:xfrm>
            <a:off x="6168008" y="1361171"/>
            <a:ext cx="55387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55C is a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14 minute walk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to Ryerson University</a:t>
            </a:r>
            <a:endParaRPr lang="en-CA" b="1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DD7DF23-934D-4BB4-B68B-5778E7EFC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948" y="0"/>
            <a:ext cx="10909852" cy="1166327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55C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STUDENTS</a:t>
            </a:r>
          </a:p>
        </p:txBody>
      </p:sp>
    </p:spTree>
    <p:extLst>
      <p:ext uri="{BB962C8B-B14F-4D97-AF65-F5344CB8AC3E}">
        <p14:creationId xmlns:p14="http://schemas.microsoft.com/office/powerpoint/2010/main" val="4461549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13D44B-BDBA-472C-A5D1-31F6754C6EF6}"/>
              </a:ext>
            </a:extLst>
          </p:cNvPr>
          <p:cNvSpPr txBox="1"/>
          <p:nvPr/>
        </p:nvSpPr>
        <p:spPr>
          <a:xfrm>
            <a:off x="1781175" y="309349"/>
            <a:ext cx="8629650" cy="62198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3A6517-3AF8-4263-B6BD-8D032EDD8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175" y="309349"/>
            <a:ext cx="8629650" cy="65486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B19867-7E3D-4F24-9AA4-472E11FF1C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39" b="11466"/>
          <a:stretch/>
        </p:blipFill>
        <p:spPr>
          <a:xfrm>
            <a:off x="1905256" y="409169"/>
            <a:ext cx="1295581" cy="6291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9D647E-10B8-4FFC-9693-8F02208966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11" b="2393"/>
          <a:stretch/>
        </p:blipFill>
        <p:spPr>
          <a:xfrm>
            <a:off x="1905256" y="1038286"/>
            <a:ext cx="7892036" cy="570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2313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76ABEFA-2CDC-4413-8556-5F5F476AE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17" y="112643"/>
            <a:ext cx="12039600" cy="984637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COMPARED TO OTHER YORKVILLE LUXURY CONDOS,</a:t>
            </a:r>
            <a:b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DDC7755-F04E-401D-B7E6-4A8409207120}"/>
              </a:ext>
            </a:extLst>
          </p:cNvPr>
          <p:cNvSpPr txBox="1">
            <a:spLocks/>
          </p:cNvSpPr>
          <p:nvPr/>
        </p:nvSpPr>
        <p:spPr>
          <a:xfrm>
            <a:off x="880440" y="5819768"/>
            <a:ext cx="3994355" cy="7452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Source: 2019-Q2 from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Urbanation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*11 Yorkville PSF is from current price list</a:t>
            </a:r>
          </a:p>
        </p:txBody>
      </p:sp>
      <p:pic>
        <p:nvPicPr>
          <p:cNvPr id="6" name="Picture 5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7558F39A-B0ED-4872-A61E-3022FBEB0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440" y="1457182"/>
            <a:ext cx="7236517" cy="436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955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1BC9F-AE76-44FB-9DA1-BCC660824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66327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MARCO 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TORONTO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24455AD-9267-4812-AA99-19DA59F0D8DF}"/>
              </a:ext>
            </a:extLst>
          </p:cNvPr>
          <p:cNvSpPr txBox="1">
            <a:spLocks/>
          </p:cNvSpPr>
          <p:nvPr/>
        </p:nvSpPr>
        <p:spPr>
          <a:xfrm>
            <a:off x="990600" y="1557430"/>
            <a:ext cx="10515600" cy="4743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Toronto’s leading property furnished rental company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more than 20 years</a:t>
            </a:r>
          </a:p>
          <a:p>
            <a:pPr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Specializes in short-term executive rentals for corporate, film and television, and sport companies</a:t>
            </a:r>
          </a:p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Offers Airbnb services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indent="0">
              <a:buNone/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The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55C executive rental package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(valued at over $30,000) consists of: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FREE furnishing and furniture</a:t>
            </a:r>
          </a:p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One year of FREE property management</a:t>
            </a:r>
          </a:p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WAIVED occupancy fees for the first two months</a:t>
            </a:r>
          </a:p>
          <a:p>
            <a:pPr>
              <a:defRPr/>
            </a:pP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Marco Toronto Management Inc ">
            <a:extLst>
              <a:ext uri="{FF2B5EF4-FFF2-40B4-BE49-F238E27FC236}">
                <a16:creationId xmlns:a16="http://schemas.microsoft.com/office/drawing/2014/main" id="{0F900EB0-1E65-42AC-BA7B-5DEFE81935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93" b="15766"/>
          <a:stretch/>
        </p:blipFill>
        <p:spPr bwMode="auto">
          <a:xfrm>
            <a:off x="4839943" y="71535"/>
            <a:ext cx="1764609" cy="97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9554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13D44B-BDBA-472C-A5D1-31F6754C6EF6}"/>
              </a:ext>
            </a:extLst>
          </p:cNvPr>
          <p:cNvSpPr txBox="1"/>
          <p:nvPr/>
        </p:nvSpPr>
        <p:spPr>
          <a:xfrm>
            <a:off x="1781175" y="309349"/>
            <a:ext cx="8629650" cy="62198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C8274E-5333-44AA-A078-1CC09A40E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020" y="328826"/>
            <a:ext cx="8276024" cy="639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3660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13D44B-BDBA-472C-A5D1-31F6754C6EF6}"/>
              </a:ext>
            </a:extLst>
          </p:cNvPr>
          <p:cNvSpPr txBox="1"/>
          <p:nvPr/>
        </p:nvSpPr>
        <p:spPr>
          <a:xfrm>
            <a:off x="1781175" y="309349"/>
            <a:ext cx="8629650" cy="62198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3FD827-FBF4-4874-B749-DBE1568C0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829" y="424068"/>
            <a:ext cx="8164341" cy="632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3494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718348-BFE7-4A6F-9E19-1974B32929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7" b="52110"/>
          <a:stretch/>
        </p:blipFill>
        <p:spPr>
          <a:xfrm>
            <a:off x="676121" y="1358377"/>
            <a:ext cx="10839758" cy="42994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0B583F-4BDF-435A-B9E3-BA9664C348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200140"/>
            <a:ext cx="12191980" cy="68579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4CA798A-7527-40DB-A878-0E48D5D1B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907" y="5800577"/>
            <a:ext cx="1171739" cy="1057423"/>
          </a:xfrm>
          <a:prstGeom prst="rect">
            <a:avLst/>
          </a:prstGeom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10B72FB7-2AD4-4EB5-8726-9A7E43CE70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17"/>
          <a:stretch/>
        </p:blipFill>
        <p:spPr bwMode="auto">
          <a:xfrm>
            <a:off x="0" y="-1934622"/>
            <a:ext cx="12192000" cy="759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088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6B7D-C4FB-444B-BC72-4E25BE34F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984" y="1238501"/>
            <a:ext cx="6044765" cy="2662379"/>
          </a:xfrm>
        </p:spPr>
        <p:txBody>
          <a:bodyPr/>
          <a:lstStyle/>
          <a:p>
            <a:r>
              <a:rPr lang="en-CA" sz="3600" dirty="0"/>
              <a:t>Toronto/Yorkville New Condo Market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70A311-BA59-4C92-91B8-96FBE8695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7563" y="4961010"/>
            <a:ext cx="4221131" cy="188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9179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718348-BFE7-4A6F-9E19-1974B32929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7" b="52110"/>
          <a:stretch/>
        </p:blipFill>
        <p:spPr>
          <a:xfrm>
            <a:off x="676121" y="1358377"/>
            <a:ext cx="10839758" cy="42994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0B583F-4BDF-435A-B9E3-BA9664C348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200140"/>
            <a:ext cx="12191980" cy="68579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4CA798A-7527-40DB-A878-0E48D5D1B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907" y="5800577"/>
            <a:ext cx="1171739" cy="1057423"/>
          </a:xfrm>
          <a:prstGeom prst="rect">
            <a:avLst/>
          </a:prstGeom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260B04C4-121A-4058-8C71-9D0D9060A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00140"/>
            <a:ext cx="121872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58799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718348-BFE7-4A6F-9E19-1974B32929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7" b="52110"/>
          <a:stretch/>
        </p:blipFill>
        <p:spPr>
          <a:xfrm>
            <a:off x="676121" y="1358377"/>
            <a:ext cx="10839758" cy="42994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0B583F-4BDF-435A-B9E3-BA9664C348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200140"/>
            <a:ext cx="12191980" cy="68579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4CA798A-7527-40DB-A878-0E48D5D1B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907" y="5800577"/>
            <a:ext cx="1171739" cy="1057423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9202D097-FE36-4495-ACAD-7C9B94FCB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52929"/>
            <a:ext cx="12198626" cy="711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6532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1BC9F-AE76-44FB-9DA1-BCC660824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66327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EXCLUSIVE INCENTIVES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37B635D-A796-4BC3-935E-53EA99932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074" y="1336813"/>
            <a:ext cx="10836551" cy="4516300"/>
          </a:xfrm>
        </p:spPr>
        <p:txBody>
          <a:bodyPr>
            <a:normAutofit fontScale="92500" lnSpcReduction="20000"/>
          </a:bodyPr>
          <a:lstStyle/>
          <a:p>
            <a:r>
              <a:rPr lang="en-US" sz="4000" dirty="0"/>
              <a:t>$40,000-$60,000 in upgrades including furnishings</a:t>
            </a:r>
          </a:p>
          <a:p>
            <a:r>
              <a:rPr lang="en-US" sz="4000" dirty="0"/>
              <a:t>Free Assignment ($5000 value)</a:t>
            </a:r>
          </a:p>
          <a:p>
            <a:r>
              <a:rPr lang="en-US" sz="4000" dirty="0"/>
              <a:t>Right to lease during interim occupancy</a:t>
            </a:r>
          </a:p>
          <a:p>
            <a:r>
              <a:rPr lang="en-US" sz="4000" dirty="0"/>
              <a:t>Reduce parking and locker</a:t>
            </a:r>
          </a:p>
          <a:p>
            <a:r>
              <a:rPr lang="en-US" sz="4000" dirty="0"/>
              <a:t>Extended deposit structure</a:t>
            </a:r>
          </a:p>
          <a:p>
            <a:r>
              <a:rPr lang="en-US" sz="4000" dirty="0"/>
              <a:t>Capped Development Fees</a:t>
            </a:r>
          </a:p>
          <a:p>
            <a:r>
              <a:rPr lang="en-US" sz="4000" dirty="0"/>
              <a:t>1 year executive rental program </a:t>
            </a:r>
          </a:p>
          <a:p>
            <a:r>
              <a:rPr lang="en-US" sz="4000" dirty="0"/>
              <a:t>2 months free occupancy</a:t>
            </a:r>
          </a:p>
          <a:p>
            <a:endParaRPr lang="en-US" sz="4000" dirty="0"/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374782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1BC9F-AE76-44FB-9DA1-BCC660824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66327"/>
          </a:xfrm>
        </p:spPr>
        <p:txBody>
          <a:bodyPr>
            <a:noAutofit/>
          </a:bodyPr>
          <a:lstStyle/>
          <a:p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HAPPENS </a:t>
            </a:r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NEXT?</a:t>
            </a:r>
            <a:endParaRPr lang="en-US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514AE6-741A-4DDF-B484-E6FC14778C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7231" y="1773335"/>
            <a:ext cx="8315324" cy="36384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1" dirty="0"/>
              <a:t>WE ARE HERE TO HELP YOU</a:t>
            </a:r>
          </a:p>
          <a:p>
            <a:pPr marL="0" indent="0">
              <a:buNone/>
            </a:pPr>
            <a:r>
              <a:rPr lang="en-US" sz="1100" b="1" dirty="0"/>
              <a:t> </a:t>
            </a:r>
          </a:p>
          <a:p>
            <a:pPr marL="0" indent="0">
              <a:buNone/>
            </a:pPr>
            <a:r>
              <a:rPr lang="en-US" sz="3000" b="1" dirty="0"/>
              <a:t>If you have any questions, </a:t>
            </a:r>
            <a:r>
              <a:rPr lang="en-US" sz="3000" dirty="0"/>
              <a:t>please see Matt or Ryan</a:t>
            </a:r>
          </a:p>
          <a:p>
            <a:pPr marL="0" indent="0">
              <a:buNone/>
            </a:pPr>
            <a:endParaRPr lang="en-US" sz="500" dirty="0"/>
          </a:p>
          <a:p>
            <a:pPr marL="0" indent="0">
              <a:buNone/>
            </a:pPr>
            <a:r>
              <a:rPr lang="en-US" sz="3000" b="1" dirty="0"/>
              <a:t>If you would like to fill in a worksheet,</a:t>
            </a:r>
            <a:r>
              <a:rPr lang="en-US" sz="3000" dirty="0"/>
              <a:t> please see one of our reps that have a clipboard.</a:t>
            </a:r>
          </a:p>
          <a:p>
            <a:pPr marL="0" indent="0">
              <a:buNone/>
            </a:pPr>
            <a:r>
              <a:rPr lang="en-US" sz="3000" dirty="0"/>
              <a:t>Please have your government issued photo ID ready.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37ED68-3FE6-430C-96FA-250C214F6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654" y="3678164"/>
            <a:ext cx="2012457" cy="20124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F913D1-96AB-4729-A0DF-3BD10AEE5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15249"/>
            <a:ext cx="2070911" cy="203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395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Freeform 6">
            <a:extLst>
              <a:ext uri="{FF2B5EF4-FFF2-40B4-BE49-F238E27FC236}">
                <a16:creationId xmlns:a16="http://schemas.microsoft.com/office/drawing/2014/main" id="{133F8CB7-795C-4272-9073-64D8CF97F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79277119-B941-4A45-9322-FA2BC135D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Freeform 23">
            <a:extLst>
              <a:ext uri="{FF2B5EF4-FFF2-40B4-BE49-F238E27FC236}">
                <a16:creationId xmlns:a16="http://schemas.microsoft.com/office/drawing/2014/main" id="{DFDB457D-F372-428B-A10D-41080EF93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7554995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266B7D-C4FB-444B-BC72-4E25BE34F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4560" y="1007609"/>
            <a:ext cx="3911472" cy="484278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sz="4400" dirty="0"/>
              <a:t>Toronto New Condo Sales Trending Up in 2019, Sales Improved but well Below Long-Run Demand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E1B2D0-B973-4686-B297-0D34E814B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205968" y="485192"/>
            <a:ext cx="7126255" cy="5701003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6950535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Freeform 6">
            <a:extLst>
              <a:ext uri="{FF2B5EF4-FFF2-40B4-BE49-F238E27FC236}">
                <a16:creationId xmlns:a16="http://schemas.microsoft.com/office/drawing/2014/main" id="{133F8CB7-795C-4272-9073-64D8CF97F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B7743172-17A8-4FA4-8434-B813E03B7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 23">
            <a:extLst>
              <a:ext uri="{FF2B5EF4-FFF2-40B4-BE49-F238E27FC236}">
                <a16:creationId xmlns:a16="http://schemas.microsoft.com/office/drawing/2014/main" id="{4CE1233C-FD2F-489E-BFDE-086F5FED6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266B7D-C4FB-444B-BC72-4E25BE34F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183" y="679508"/>
            <a:ext cx="3709939" cy="538539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sz="3600" dirty="0"/>
              <a:t>Toronto New Condo Prices up 10% Annually. </a:t>
            </a:r>
            <a:br>
              <a:rPr lang="en-US" sz="3600" dirty="0"/>
            </a:br>
            <a:br>
              <a:rPr lang="en-US" sz="3600" dirty="0"/>
            </a:br>
            <a:r>
              <a:rPr lang="en-US" sz="4800" dirty="0">
                <a:solidFill>
                  <a:schemeClr val="tx1"/>
                </a:solidFill>
              </a:rPr>
              <a:t>Yorkville Prices up 18% Annually.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E1B2D0-B973-4686-B297-0D34E814B6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796322" y="615820"/>
            <a:ext cx="7266214" cy="5812972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5823156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6B7D-C4FB-444B-BC72-4E25BE34F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984" y="1238501"/>
            <a:ext cx="6044765" cy="2662379"/>
          </a:xfrm>
        </p:spPr>
        <p:txBody>
          <a:bodyPr/>
          <a:lstStyle/>
          <a:p>
            <a:r>
              <a:rPr lang="en-CA" sz="3600" dirty="0"/>
              <a:t>GTA Condo Rental Market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70A311-BA59-4C92-91B8-96FBE8695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7563" y="4961010"/>
            <a:ext cx="4221131" cy="188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373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6">
            <a:extLst>
              <a:ext uri="{FF2B5EF4-FFF2-40B4-BE49-F238E27FC236}">
                <a16:creationId xmlns:a16="http://schemas.microsoft.com/office/drawing/2014/main" id="{133F8CB7-795C-4272-9073-64D8CF97F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266B7D-C4FB-444B-BC72-4E25BE34F8E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6316" y="1439191"/>
            <a:ext cx="4305170" cy="3781101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3600" dirty="0"/>
              <a:t>Condo Rental Rates up 5% Annually in the GTA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Growth was 10% in 2018</a:t>
            </a:r>
            <a:br>
              <a:rPr lang="en-US" sz="3600" dirty="0"/>
            </a:br>
            <a:br>
              <a:rPr lang="en-US" sz="3600" dirty="0"/>
            </a:br>
            <a:endParaRPr lang="en-US" sz="360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674F1F8-962D-4FF5-B378-D9D2FFDFD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4896681"/>
            <a:ext cx="12188952" cy="1961319"/>
          </a:xfrm>
          <a:custGeom>
            <a:avLst/>
            <a:gdLst>
              <a:gd name="connsiteX0" fmla="*/ 0 w 12188952"/>
              <a:gd name="connsiteY0" fmla="*/ 0 h 1961319"/>
              <a:gd name="connsiteX1" fmla="*/ 1996017 w 12188952"/>
              <a:gd name="connsiteY1" fmla="*/ 0 h 1961319"/>
              <a:gd name="connsiteX2" fmla="*/ 2377017 w 12188952"/>
              <a:gd name="connsiteY2" fmla="*/ 263783 h 1961319"/>
              <a:gd name="connsiteX3" fmla="*/ 2385484 w 12188952"/>
              <a:gd name="connsiteY3" fmla="*/ 266713 h 1961319"/>
              <a:gd name="connsiteX4" fmla="*/ 2398184 w 12188952"/>
              <a:gd name="connsiteY4" fmla="*/ 271110 h 1961319"/>
              <a:gd name="connsiteX5" fmla="*/ 2410883 w 12188952"/>
              <a:gd name="connsiteY5" fmla="*/ 275506 h 1961319"/>
              <a:gd name="connsiteX6" fmla="*/ 2421467 w 12188952"/>
              <a:gd name="connsiteY6" fmla="*/ 275506 h 1961319"/>
              <a:gd name="connsiteX7" fmla="*/ 2434167 w 12188952"/>
              <a:gd name="connsiteY7" fmla="*/ 275506 h 1961319"/>
              <a:gd name="connsiteX8" fmla="*/ 2444750 w 12188952"/>
              <a:gd name="connsiteY8" fmla="*/ 271110 h 1961319"/>
              <a:gd name="connsiteX9" fmla="*/ 2457450 w 12188952"/>
              <a:gd name="connsiteY9" fmla="*/ 266713 h 1961319"/>
              <a:gd name="connsiteX10" fmla="*/ 2465917 w 12188952"/>
              <a:gd name="connsiteY10" fmla="*/ 263783 h 1961319"/>
              <a:gd name="connsiteX11" fmla="*/ 2846917 w 12188952"/>
              <a:gd name="connsiteY11" fmla="*/ 0 h 1961319"/>
              <a:gd name="connsiteX12" fmla="*/ 12188952 w 12188952"/>
              <a:gd name="connsiteY12" fmla="*/ 0 h 1961319"/>
              <a:gd name="connsiteX13" fmla="*/ 12188952 w 12188952"/>
              <a:gd name="connsiteY13" fmla="*/ 1264506 h 1961319"/>
              <a:gd name="connsiteX14" fmla="*/ 12188952 w 12188952"/>
              <a:gd name="connsiteY14" fmla="*/ 1917775 h 1961319"/>
              <a:gd name="connsiteX15" fmla="*/ 12188952 w 12188952"/>
              <a:gd name="connsiteY15" fmla="*/ 1961319 h 1961319"/>
              <a:gd name="connsiteX16" fmla="*/ 0 w 12188952"/>
              <a:gd name="connsiteY16" fmla="*/ 1961319 h 1961319"/>
              <a:gd name="connsiteX17" fmla="*/ 0 w 12188952"/>
              <a:gd name="connsiteY17" fmla="*/ 1917775 h 1961319"/>
              <a:gd name="connsiteX18" fmla="*/ 0 w 12188952"/>
              <a:gd name="connsiteY18" fmla="*/ 1264506 h 1961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88952" h="1961319">
                <a:moveTo>
                  <a:pt x="0" y="0"/>
                </a:moveTo>
                <a:lnTo>
                  <a:pt x="1996017" y="0"/>
                </a:lnTo>
                <a:lnTo>
                  <a:pt x="2377017" y="263783"/>
                </a:lnTo>
                <a:lnTo>
                  <a:pt x="2385484" y="266713"/>
                </a:lnTo>
                <a:lnTo>
                  <a:pt x="2398184" y="271110"/>
                </a:lnTo>
                <a:lnTo>
                  <a:pt x="2410883" y="275506"/>
                </a:lnTo>
                <a:lnTo>
                  <a:pt x="2421467" y="275506"/>
                </a:lnTo>
                <a:lnTo>
                  <a:pt x="2434167" y="275506"/>
                </a:lnTo>
                <a:lnTo>
                  <a:pt x="2444750" y="271110"/>
                </a:lnTo>
                <a:lnTo>
                  <a:pt x="2457450" y="266713"/>
                </a:lnTo>
                <a:lnTo>
                  <a:pt x="2465917" y="263783"/>
                </a:lnTo>
                <a:lnTo>
                  <a:pt x="2846917" y="0"/>
                </a:lnTo>
                <a:lnTo>
                  <a:pt x="12188952" y="0"/>
                </a:lnTo>
                <a:lnTo>
                  <a:pt x="12188952" y="1264506"/>
                </a:lnTo>
                <a:lnTo>
                  <a:pt x="12188952" y="1917775"/>
                </a:lnTo>
                <a:lnTo>
                  <a:pt x="12188952" y="1961319"/>
                </a:lnTo>
                <a:lnTo>
                  <a:pt x="0" y="1961319"/>
                </a:lnTo>
                <a:lnTo>
                  <a:pt x="0" y="1917775"/>
                </a:lnTo>
                <a:lnTo>
                  <a:pt x="0" y="1264506"/>
                </a:lnTo>
                <a:close/>
              </a:path>
            </a:pathLst>
          </a:custGeom>
          <a:solidFill>
            <a:srgbClr val="212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701CDB4-05E2-481A-9165-2455B6FE2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0658" y="0"/>
            <a:ext cx="755294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4">
            <a:extLst>
              <a:ext uri="{FF2B5EF4-FFF2-40B4-BE49-F238E27FC236}">
                <a16:creationId xmlns:a16="http://schemas.microsoft.com/office/drawing/2014/main" id="{93C43E0F-EC0A-4928-BA40-42313C099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0386" y="958640"/>
            <a:ext cx="6258150" cy="4945244"/>
          </a:xfrm>
          <a:prstGeom prst="roundRect">
            <a:avLst>
              <a:gd name="adj" fmla="val 3513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7F65A2-6F30-4808-9496-A6698B972A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824463" y="531846"/>
            <a:ext cx="7231220" cy="57849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9FDC7A-2689-43E8-848E-0099036DC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26" y="5779669"/>
            <a:ext cx="697476" cy="8784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F8B1A4-EB1B-4843-A293-8C261A9B94F2}"/>
              </a:ext>
            </a:extLst>
          </p:cNvPr>
          <p:cNvSpPr txBox="1"/>
          <p:nvPr/>
        </p:nvSpPr>
        <p:spPr>
          <a:xfrm>
            <a:off x="922528" y="5319067"/>
            <a:ext cx="35918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Stress Test, Rent Control, Interest Rate Hike, Rising Condo Prices &amp; Population Spike are all Factors</a:t>
            </a:r>
            <a:endParaRPr lang="en-CA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153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Freeform 6">
            <a:extLst>
              <a:ext uri="{FF2B5EF4-FFF2-40B4-BE49-F238E27FC236}">
                <a16:creationId xmlns:a16="http://schemas.microsoft.com/office/drawing/2014/main" id="{133F8CB7-795C-4272-9073-64D8CF97F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B7743172-17A8-4FA4-8434-B813E03B7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 23">
            <a:extLst>
              <a:ext uri="{FF2B5EF4-FFF2-40B4-BE49-F238E27FC236}">
                <a16:creationId xmlns:a16="http://schemas.microsoft.com/office/drawing/2014/main" id="{4CE1233C-FD2F-489E-BFDE-086F5FED6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266B7D-C4FB-444B-BC72-4E25BE34F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183" y="679508"/>
            <a:ext cx="3709939" cy="538539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sz="3600" dirty="0"/>
              <a:t>The Number of Condos Leased via MLS for Over $5,000 per Month in the GTA is Trending Upward. </a:t>
            </a:r>
            <a:br>
              <a:rPr lang="en-US" sz="3600" dirty="0"/>
            </a:br>
            <a:br>
              <a:rPr lang="en-US" sz="3600" dirty="0"/>
            </a:br>
            <a:r>
              <a:rPr lang="en-US" sz="3200" dirty="0">
                <a:solidFill>
                  <a:schemeClr val="tx1"/>
                </a:solidFill>
              </a:rPr>
              <a:t>127 Combined in May &amp; June of 2019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E1B2D0-B973-4686-B297-0D34E814B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796321" y="615820"/>
            <a:ext cx="7266217" cy="5812972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2121327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1752</TotalTime>
  <Words>824</Words>
  <Application>Microsoft Office PowerPoint</Application>
  <PresentationFormat>Widescreen</PresentationFormat>
  <Paragraphs>131</Paragraphs>
  <Slides>43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45" baseType="lpstr">
      <vt:lpstr>Quotable</vt:lpstr>
      <vt:lpstr>Office Theme</vt:lpstr>
      <vt:lpstr>Toronto/Yorkville Rental Market</vt:lpstr>
      <vt:lpstr>Toronto CMA Demographics</vt:lpstr>
      <vt:lpstr>Toronto CMA Population Grew by 125,000 People in 2018  Average growth was 80,000 from 2007 to 2017</vt:lpstr>
      <vt:lpstr>Toronto/Yorkville New Condo Market</vt:lpstr>
      <vt:lpstr>Toronto New Condo Sales Trending Up in 2019, Sales Improved but well Below Long-Run Demand</vt:lpstr>
      <vt:lpstr>Toronto New Condo Prices up 10% Annually.   Yorkville Prices up 18% Annually.</vt:lpstr>
      <vt:lpstr>GTA Condo Rental Market</vt:lpstr>
      <vt:lpstr>Condo Rental Rates up 5% Annually in the GTA  Growth was 10% in 2018  </vt:lpstr>
      <vt:lpstr>The Number of Condos Leased via MLS for Over $5,000 per Month in the GTA is Trending Upward.   127 Combined in May &amp; June of 2019</vt:lpstr>
      <vt:lpstr>Toronto/Yorkville Condo Rental Market</vt:lpstr>
      <vt:lpstr>Furnished Units in Luxury Condo Projects in Toronto Leasing for a 30% Premium over Unfurnished Units</vt:lpstr>
      <vt:lpstr>Average Condo Rental Rates in Postal Code M4Y up about 7% Annually</vt:lpstr>
      <vt:lpstr>PowerPoint Presentation</vt:lpstr>
      <vt:lpstr>Thank You  Ben Myers President Bullpen Consulting Twitter: @Benmyers29 @BullpenConsult BullpenConsulting.ca  Ben@BullpenConsulting.ca</vt:lpstr>
      <vt:lpstr>PowerPoint Presentation</vt:lpstr>
      <vt:lpstr>MEET THE TEAM</vt:lpstr>
      <vt:lpstr>Toronto Real Estate vs TSX</vt:lpstr>
      <vt:lpstr>Annual Returns TREB VS TSX</vt:lpstr>
      <vt:lpstr>KEY STRATEGIES</vt:lpstr>
      <vt:lpstr>WEALTH MULTIPLIER PORTFOLIO IN YEAR 25</vt:lpstr>
      <vt:lpstr>WEALTH MULTIPLIER PORTFOLIO IN YEAR 25</vt:lpstr>
      <vt:lpstr>PowerPoint Presentation</vt:lpstr>
      <vt:lpstr>TORONTO’S POPULATION GROWTH</vt:lpstr>
      <vt:lpstr>TORONTO’S POPULATION GROWTH</vt:lpstr>
      <vt:lpstr>SUPPLY CAN’T KEEP UP WITH THE NEXT GENERATION OF DEMAND</vt:lpstr>
      <vt:lpstr>CBRE - BEST CITIES FOR TECH</vt:lpstr>
      <vt:lpstr>CBRE – FASTEST GROWING TECH MARKETS</vt:lpstr>
      <vt:lpstr>CBRE – MOST AFFORDABLE TECH MARKETS</vt:lpstr>
      <vt:lpstr>CONDOS: THE NEW AFFORDABILITY SOLUTION</vt:lpstr>
      <vt:lpstr>BLOOR-YORKVILLE VS TORONTO</vt:lpstr>
      <vt:lpstr>BLOOR-YORKVILLE VS TORONTO</vt:lpstr>
      <vt:lpstr>55C ACCESSIBILITY</vt:lpstr>
      <vt:lpstr>55C AND UNIVERSITY STUDENTS</vt:lpstr>
      <vt:lpstr>PowerPoint Presentation</vt:lpstr>
      <vt:lpstr>COMPARED TO OTHER YORKVILLE LUXURY CONDOS, </vt:lpstr>
      <vt:lpstr>MARCO TORONTO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EXCLUSIVE INCENTIVES</vt:lpstr>
      <vt:lpstr>WHAT HAPPENS NEXT?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Toronto/Yorkville Rental Market</dc:title>
  <dc:creator>Ben Myers</dc:creator>
  <cp:lastModifiedBy>Matt Elkind</cp:lastModifiedBy>
  <cp:revision>23</cp:revision>
  <cp:lastPrinted>2019-10-05T13:43:51Z</cp:lastPrinted>
  <dcterms:created xsi:type="dcterms:W3CDTF">2019-10-03T12:34:05Z</dcterms:created>
  <dcterms:modified xsi:type="dcterms:W3CDTF">2019-10-07T15:35:15Z</dcterms:modified>
</cp:coreProperties>
</file>